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jpg" ContentType="image/jpeg"/>
  <Default Extension="gif" ContentType="image/gif"/>
  <Default Extension="svg" ContentType="image/svg+xml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11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s/slide19.xml" ContentType="application/vnd.openxmlformats-officedocument.presentationml.slide+xml"/>
  <Override PartName="/ppt/slides/slide3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slides/slide15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36.xml" ContentType="application/vnd.openxmlformats-officedocument.presentationml.slide+xml"/>
  <Override PartName="/ppt/slides/slide44.xml" ContentType="application/vnd.openxmlformats-officedocument.presentationml.slide+xml"/>
  <Override PartName="/ppt/slides/slide14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9.xml" ContentType="application/vnd.openxmlformats-officedocument.presentationml.slide+xml"/>
  <Override PartName="/ppt/notesSlides/notesSlide13.xml" ContentType="application/vnd.openxmlformats-officedocument.presentationml.notesSlide+xml"/>
  <Override PartName="/ppt/tableStyles.xml" ContentType="application/vnd.openxmlformats-officedocument.presentationml.tableStyles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35.xml" ContentType="application/vnd.openxmlformats-officedocument.presentationml.slide+xml"/>
  <Override PartName="/ppt/slides/slide38.xml" ContentType="application/vnd.openxmlformats-officedocument.presentationml.slide+xml"/>
  <Override PartName="/ppt/slides/slide43.xml" ContentType="application/vnd.openxmlformats-officedocument.presentationml.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26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4.xml" ContentType="application/vnd.openxmlformats-officedocument.theme+xml"/>
  <Override PartName="/ppt/slides/slide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42.xml" ContentType="application/vnd.openxmlformats-officedocument.presentationml.slide+xml"/>
  <Override PartName="/ppt/viewProps.xml" ContentType="application/vnd.openxmlformats-officedocument.presentationml.viewProps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5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28.xml" ContentType="application/vnd.openxmlformats-officedocument.presentationml.slide+xml"/>
  <Override PartName="/ppt/slides/slide33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4" r:id="rId2"/>
  </p:sldMasterIdLst>
  <p:notesMasterIdLst>
    <p:notesMasterId r:id="rId48"/>
  </p:notesMasterIdLst>
  <p:handoutMasterIdLst>
    <p:handoutMasterId r:id="rId49"/>
  </p:handoutMasterIdLst>
  <p:sldIdLst>
    <p:sldId id="256" r:id="rId3"/>
    <p:sldId id="357" r:id="rId4"/>
    <p:sldId id="354" r:id="rId5"/>
    <p:sldId id="355" r:id="rId6"/>
    <p:sldId id="356" r:id="rId7"/>
    <p:sldId id="365" r:id="rId8"/>
    <p:sldId id="367" r:id="rId9"/>
    <p:sldId id="368" r:id="rId10"/>
    <p:sldId id="359" r:id="rId11"/>
    <p:sldId id="362" r:id="rId12"/>
    <p:sldId id="363" r:id="rId13"/>
    <p:sldId id="364" r:id="rId14"/>
    <p:sldId id="369" r:id="rId15"/>
    <p:sldId id="393" r:id="rId16"/>
    <p:sldId id="374" r:id="rId17"/>
    <p:sldId id="375" r:id="rId18"/>
    <p:sldId id="378" r:id="rId19"/>
    <p:sldId id="379" r:id="rId20"/>
    <p:sldId id="380" r:id="rId21"/>
    <p:sldId id="383" r:id="rId22"/>
    <p:sldId id="384" r:id="rId23"/>
    <p:sldId id="386" r:id="rId24"/>
    <p:sldId id="388" r:id="rId25"/>
    <p:sldId id="392" r:id="rId26"/>
    <p:sldId id="352" r:id="rId27"/>
    <p:sldId id="347" r:id="rId28"/>
    <p:sldId id="385" r:id="rId29"/>
    <p:sldId id="381" r:id="rId30"/>
    <p:sldId id="387" r:id="rId31"/>
    <p:sldId id="348" r:id="rId32"/>
    <p:sldId id="351" r:id="rId33"/>
    <p:sldId id="345" r:id="rId34"/>
    <p:sldId id="376" r:id="rId35"/>
    <p:sldId id="370" r:id="rId36"/>
    <p:sldId id="371" r:id="rId37"/>
    <p:sldId id="372" r:id="rId38"/>
    <p:sldId id="361" r:id="rId39"/>
    <p:sldId id="360" r:id="rId40"/>
    <p:sldId id="358" r:id="rId41"/>
    <p:sldId id="327" r:id="rId42"/>
    <p:sldId id="382" r:id="rId43"/>
    <p:sldId id="377" r:id="rId44"/>
    <p:sldId id="391" r:id="rId45"/>
    <p:sldId id="373" r:id="rId46"/>
    <p:sldId id="39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ilesh" initials="S" lastIdx="1" clrIdx="0">
    <p:extLst>
      <p:ext uri="{19B8F6BF-5375-455C-9EA6-DF929625EA0E}">
        <p15:presenceInfo xmlns:p15="http://schemas.microsoft.com/office/powerpoint/2012/main" userId="Shaile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392B"/>
    <a:srgbClr val="009900"/>
    <a:srgbClr val="AFABAB"/>
    <a:srgbClr val="C06458"/>
    <a:srgbClr val="008080"/>
    <a:srgbClr val="006666"/>
    <a:srgbClr val="0099FF"/>
    <a:srgbClr val="0F9F7D"/>
    <a:srgbClr val="008000"/>
    <a:srgbClr val="373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96095" autoAdjust="0"/>
  </p:normalViewPr>
  <p:slideViewPr>
    <p:cSldViewPr snapToGrid="0">
      <p:cViewPr varScale="1">
        <p:scale>
          <a:sx n="105" d="100"/>
          <a:sy n="105" d="100"/>
        </p:scale>
        <p:origin x="96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11.xml" Id="rId13" /><Relationship Type="http://schemas.openxmlformats.org/officeDocument/2006/relationships/slide" Target="/ppt/slides/slide16.xml" Id="rId18" /><Relationship Type="http://schemas.openxmlformats.org/officeDocument/2006/relationships/slide" Target="/ppt/slides/slide24.xml" Id="rId26" /><Relationship Type="http://schemas.openxmlformats.org/officeDocument/2006/relationships/slide" Target="/ppt/slides/slide37.xml" Id="rId39" /><Relationship Type="http://schemas.openxmlformats.org/officeDocument/2006/relationships/slide" Target="/ppt/slides/slide1.xml" Id="rId3" /><Relationship Type="http://schemas.openxmlformats.org/officeDocument/2006/relationships/slide" Target="/ppt/slides/slide19.xml" Id="rId21" /><Relationship Type="http://schemas.openxmlformats.org/officeDocument/2006/relationships/slide" Target="/ppt/slides/slide32.xml" Id="rId34" /><Relationship Type="http://schemas.openxmlformats.org/officeDocument/2006/relationships/slide" Target="/ppt/slides/slide40.xml" Id="rId42" /><Relationship Type="http://schemas.openxmlformats.org/officeDocument/2006/relationships/slide" Target="/ppt/slides/slide45.xml" Id="rId47" /><Relationship Type="http://schemas.openxmlformats.org/officeDocument/2006/relationships/commentAuthors" Target="/ppt/commentAuthors.xml" Id="rId50" /><Relationship Type="http://schemas.openxmlformats.org/officeDocument/2006/relationships/slide" Target="/ppt/slides/slide5.xml" Id="rId7" /><Relationship Type="http://schemas.openxmlformats.org/officeDocument/2006/relationships/slide" Target="/ppt/slides/slide10.xml" Id="rId12" /><Relationship Type="http://schemas.openxmlformats.org/officeDocument/2006/relationships/slide" Target="/ppt/slides/slide15.xml" Id="rId17" /><Relationship Type="http://schemas.openxmlformats.org/officeDocument/2006/relationships/slide" Target="/ppt/slides/slide23.xml" Id="rId25" /><Relationship Type="http://schemas.openxmlformats.org/officeDocument/2006/relationships/slide" Target="/ppt/slides/slide31.xml" Id="rId33" /><Relationship Type="http://schemas.openxmlformats.org/officeDocument/2006/relationships/slide" Target="/ppt/slides/slide36.xml" Id="rId38" /><Relationship Type="http://schemas.openxmlformats.org/officeDocument/2006/relationships/slide" Target="/ppt/slides/slide44.xml" Id="rId46" /><Relationship Type="http://schemas.openxmlformats.org/officeDocument/2006/relationships/slideMaster" Target="/ppt/slideMasters/slideMaster2.xml" Id="rId2" /><Relationship Type="http://schemas.openxmlformats.org/officeDocument/2006/relationships/slide" Target="/ppt/slides/slide14.xml" Id="rId16" /><Relationship Type="http://schemas.openxmlformats.org/officeDocument/2006/relationships/slide" Target="/ppt/slides/slide18.xml" Id="rId20" /><Relationship Type="http://schemas.openxmlformats.org/officeDocument/2006/relationships/slide" Target="/ppt/slides/slide27.xml" Id="rId29" /><Relationship Type="http://schemas.openxmlformats.org/officeDocument/2006/relationships/slide" Target="/ppt/slides/slide39.xml" Id="rId41" /><Relationship Type="http://schemas.openxmlformats.org/officeDocument/2006/relationships/tableStyles" Target="/ppt/tableStyles.xml" Id="rId54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4.xml" Id="rId6" /><Relationship Type="http://schemas.openxmlformats.org/officeDocument/2006/relationships/slide" Target="/ppt/slides/slide9.xml" Id="rId11" /><Relationship Type="http://schemas.openxmlformats.org/officeDocument/2006/relationships/slide" Target="/ppt/slides/slide22.xml" Id="rId24" /><Relationship Type="http://schemas.openxmlformats.org/officeDocument/2006/relationships/slide" Target="/ppt/slides/slide30.xml" Id="rId32" /><Relationship Type="http://schemas.openxmlformats.org/officeDocument/2006/relationships/slide" Target="/ppt/slides/slide35.xml" Id="rId37" /><Relationship Type="http://schemas.openxmlformats.org/officeDocument/2006/relationships/slide" Target="/ppt/slides/slide38.xml" Id="rId40" /><Relationship Type="http://schemas.openxmlformats.org/officeDocument/2006/relationships/slide" Target="/ppt/slides/slide43.xml" Id="rId45" /><Relationship Type="http://schemas.openxmlformats.org/officeDocument/2006/relationships/theme" Target="/ppt/theme/theme1.xml" Id="rId53" /><Relationship Type="http://schemas.openxmlformats.org/officeDocument/2006/relationships/slide" Target="/ppt/slides/slide3.xml" Id="rId5" /><Relationship Type="http://schemas.openxmlformats.org/officeDocument/2006/relationships/slide" Target="/ppt/slides/slide13.xml" Id="rId15" /><Relationship Type="http://schemas.openxmlformats.org/officeDocument/2006/relationships/slide" Target="/ppt/slides/slide21.xml" Id="rId23" /><Relationship Type="http://schemas.openxmlformats.org/officeDocument/2006/relationships/slide" Target="/ppt/slides/slide26.xml" Id="rId28" /><Relationship Type="http://schemas.openxmlformats.org/officeDocument/2006/relationships/slide" Target="/ppt/slides/slide34.xml" Id="rId36" /><Relationship Type="http://schemas.openxmlformats.org/officeDocument/2006/relationships/handoutMaster" Target="/ppt/handoutMasters/handoutMaster1.xml" Id="rId49" /><Relationship Type="http://schemas.openxmlformats.org/officeDocument/2006/relationships/slide" Target="/ppt/slides/slide8.xml" Id="rId10" /><Relationship Type="http://schemas.openxmlformats.org/officeDocument/2006/relationships/slide" Target="/ppt/slides/slide17.xml" Id="rId19" /><Relationship Type="http://schemas.openxmlformats.org/officeDocument/2006/relationships/slide" Target="/ppt/slides/slide29.xml" Id="rId31" /><Relationship Type="http://schemas.openxmlformats.org/officeDocument/2006/relationships/slide" Target="/ppt/slides/slide42.xml" Id="rId44" /><Relationship Type="http://schemas.openxmlformats.org/officeDocument/2006/relationships/viewProps" Target="/ppt/viewProps.xml" Id="rId52" /><Relationship Type="http://schemas.openxmlformats.org/officeDocument/2006/relationships/slide" Target="/ppt/slides/slide2.xml" Id="rId4" /><Relationship Type="http://schemas.openxmlformats.org/officeDocument/2006/relationships/slide" Target="/ppt/slides/slide7.xml" Id="rId9" /><Relationship Type="http://schemas.openxmlformats.org/officeDocument/2006/relationships/slide" Target="/ppt/slides/slide12.xml" Id="rId14" /><Relationship Type="http://schemas.openxmlformats.org/officeDocument/2006/relationships/slide" Target="/ppt/slides/slide20.xml" Id="rId22" /><Relationship Type="http://schemas.openxmlformats.org/officeDocument/2006/relationships/slide" Target="/ppt/slides/slide25.xml" Id="rId27" /><Relationship Type="http://schemas.openxmlformats.org/officeDocument/2006/relationships/slide" Target="/ppt/slides/slide28.xml" Id="rId30" /><Relationship Type="http://schemas.openxmlformats.org/officeDocument/2006/relationships/slide" Target="/ppt/slides/slide33.xml" Id="rId35" /><Relationship Type="http://schemas.openxmlformats.org/officeDocument/2006/relationships/slide" Target="/ppt/slides/slide41.xml" Id="rId43" /><Relationship Type="http://schemas.openxmlformats.org/officeDocument/2006/relationships/notesMaster" Target="/ppt/notesMasters/notesMaster1.xml" Id="rId48" /><Relationship Type="http://schemas.openxmlformats.org/officeDocument/2006/relationships/slide" Target="/ppt/slides/slide6.xml" Id="rId8" /><Relationship Type="http://schemas.openxmlformats.org/officeDocument/2006/relationships/presProps" Target="/ppt/presProps.xml" Id="rId51" /></Relationships>
</file>

<file path=ppt/handoutMasters/_rels/handoutMaster1.xml.rels>&#65279;<?xml version="1.0" encoding="utf-8"?><Relationships xmlns="http://schemas.openxmlformats.org/package/2006/relationships"><Relationship Type="http://schemas.openxmlformats.org/officeDocument/2006/relationships/theme" Target="/ppt/theme/theme4.xml" Id="rId1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5FBE0-5C21-4E83-8069-52D09BCDD71E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C5872-5BF2-424D-ADD9-174D7927D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529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3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46DD5-0A30-46AD-B2E1-F25508726044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BC11-2ED2-450E-A0CC-CEA7380C6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959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30.xml" Id="rId2" /><Relationship Type="http://schemas.openxmlformats.org/officeDocument/2006/relationships/notesMaster" Target="/ppt/notesMasters/notesMaster1.xml" Id="rId1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31.xml" Id="rId2" /><Relationship Type="http://schemas.openxmlformats.org/officeDocument/2006/relationships/notesMaster" Target="/ppt/notesMasters/notesMaster1.xml" Id="rId1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slide" Target="/ppt/slides/slide32.xml" Id="rId2" /><Relationship Type="http://schemas.openxmlformats.org/officeDocument/2006/relationships/notesMaster" Target="/ppt/notesMasters/notesMaster1.xml" Id="rId1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slide" Target="/ppt/slides/slide39.xml" Id="rId2" /><Relationship Type="http://schemas.openxmlformats.org/officeDocument/2006/relationships/notesMaster" Target="/ppt/notesMasters/notesMaster1.xml" Id="rId1" /></Relationships>
</file>

<file path=ppt/notesSlides/_rels/notesSlide14.xml.rels>&#65279;<?xml version="1.0" encoding="utf-8"?><Relationships xmlns="http://schemas.openxmlformats.org/package/2006/relationships"><Relationship Type="http://schemas.openxmlformats.org/officeDocument/2006/relationships/slide" Target="/ppt/slides/slide40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14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25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26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479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75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B8A1E-FCEB-D98D-3042-24AEE5CD3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992435-C005-6B1B-4F49-ADD6F03CF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E23DBB-17D8-21E2-1F71-BB33A0AC9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B7D39-7389-F01D-B2DA-FB11EDEE3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126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630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718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48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627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A1718-6D8A-F001-E77B-80955CEC5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78DE5-70C3-0F9A-A3C9-186B9207C2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A07AC-81CC-5278-F4E6-7F5377A21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A07C3-0B69-B978-DB77-8B3E1F146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4221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6BE42-DFE6-06A1-4718-6A74E0A5F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42473C-39CC-FFCE-F1CE-3B97E3AD6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9F4E96-BE7F-E06E-A1C6-EE95C2E65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07CA5-1A76-2BED-31EE-477F3633D9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651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B9520-59C8-C10C-03E2-4EACC9F8A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6B40E-C329-3ACE-9B80-D965A0C81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7E9487-7CA9-31FF-7E5D-D27E6361B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AE1D9-AEEC-8B91-5C28-1A47BB3982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101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020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492DD-C0F3-3DA4-6175-EBB5262BF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016287-26E7-50B1-3D4F-2349FE218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02BC5-BE9A-8EA0-4417-DB1245AB6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D612-461D-C7BB-6D73-A20EAE4E06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439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926834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2.png" Id="rId3" /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2.png" Id="rId3" /><Relationship Type="http://schemas.openxmlformats.org/officeDocument/2006/relationships/image" Target="/ppt/media/image1.png" Id="rId2" /><Relationship Type="http://schemas.openxmlformats.org/officeDocument/2006/relationships/slideMaster" Target="/ppt/slideMasters/slideMaster2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59A3652-50D4-4FDF-8386-41D9AF369814}"/>
              </a:ext>
            </a:extLst>
          </p:cNvPr>
          <p:cNvSpPr txBox="1">
            <a:spLocks/>
          </p:cNvSpPr>
          <p:nvPr userDrawn="1"/>
        </p:nvSpPr>
        <p:spPr>
          <a:xfrm>
            <a:off x="0" y="6625240"/>
            <a:ext cx="6096000" cy="232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31DCAD4-E344-44EC-AB07-C9E97F2AF1A1}"/>
              </a:ext>
            </a:extLst>
          </p:cNvPr>
          <p:cNvSpPr txBox="1">
            <a:spLocks/>
          </p:cNvSpPr>
          <p:nvPr userDrawn="1"/>
        </p:nvSpPr>
        <p:spPr>
          <a:xfrm>
            <a:off x="6096000" y="6625242"/>
            <a:ext cx="5658195" cy="2327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F22E408-EF1D-4BD0-98E0-8FC4C9B3A82C}"/>
              </a:ext>
            </a:extLst>
          </p:cNvPr>
          <p:cNvSpPr txBox="1">
            <a:spLocks/>
          </p:cNvSpPr>
          <p:nvPr userDrawn="1"/>
        </p:nvSpPr>
        <p:spPr>
          <a:xfrm>
            <a:off x="11754196" y="6625242"/>
            <a:ext cx="437803" cy="2327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7651D7E-4AFA-4EAA-B423-DDD0ED684DAE}"/>
              </a:ext>
            </a:extLst>
          </p:cNvPr>
          <p:cNvSpPr txBox="1">
            <a:spLocks/>
          </p:cNvSpPr>
          <p:nvPr userDrawn="1"/>
        </p:nvSpPr>
        <p:spPr>
          <a:xfrm>
            <a:off x="-1" y="-1"/>
            <a:ext cx="12191999" cy="23275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500" b="1" i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732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61399" y="232758"/>
            <a:ext cx="6455346" cy="6313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lvl1pPr algn="ctr">
              <a:defRPr sz="3600" b="1" u="none" cap="none" spc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505" y="1097279"/>
            <a:ext cx="11779135" cy="539496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q"/>
              <a:defRPr sz="24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002060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rgbClr val="002060"/>
                </a:solidFill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B998037-E035-4CAB-833F-75CAE5A73D0B}"/>
              </a:ext>
            </a:extLst>
          </p:cNvPr>
          <p:cNvSpPr txBox="1">
            <a:spLocks/>
          </p:cNvSpPr>
          <p:nvPr userDrawn="1"/>
        </p:nvSpPr>
        <p:spPr>
          <a:xfrm>
            <a:off x="0" y="6625240"/>
            <a:ext cx="6096000" cy="232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cap="small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Mechanical Engineering</a:t>
            </a:r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B262772-2230-41D2-9B79-2AECA3A31396}"/>
              </a:ext>
            </a:extLst>
          </p:cNvPr>
          <p:cNvSpPr txBox="1">
            <a:spLocks/>
          </p:cNvSpPr>
          <p:nvPr userDrawn="1"/>
        </p:nvSpPr>
        <p:spPr>
          <a:xfrm>
            <a:off x="11754196" y="6625242"/>
            <a:ext cx="437803" cy="23275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AC095C-C545-42F9-B93D-2B3224753C51}" type="slidenum">
              <a:rPr lang="en-US" sz="16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en-IN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B44364A-DBDE-4F64-9D13-B56BF0C232A3}"/>
              </a:ext>
            </a:extLst>
          </p:cNvPr>
          <p:cNvSpPr txBox="1">
            <a:spLocks/>
          </p:cNvSpPr>
          <p:nvPr userDrawn="1"/>
        </p:nvSpPr>
        <p:spPr>
          <a:xfrm>
            <a:off x="-1" y="-1"/>
            <a:ext cx="12191999" cy="23275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i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</a:rPr>
              <a:t>Polymer Matrix Sand Composites for Enhanced Ballistic Impact Resistance</a:t>
            </a:r>
            <a:endParaRPr lang="en-IN" sz="1600" b="1" i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7067B7-7746-147E-4EBA-AA2A25AE4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097" y="239996"/>
            <a:ext cx="651520" cy="715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8B773-DF55-6744-D6F8-1FAF67016F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745" y="314867"/>
            <a:ext cx="1558945" cy="4970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EEC11-2117-78C5-7CD2-6E2909C38175}"/>
              </a:ext>
            </a:extLst>
          </p:cNvPr>
          <p:cNvSpPr txBox="1">
            <a:spLocks/>
          </p:cNvSpPr>
          <p:nvPr userDrawn="1"/>
        </p:nvSpPr>
        <p:spPr>
          <a:xfrm>
            <a:off x="6096000" y="6625240"/>
            <a:ext cx="5658196" cy="23276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b="0" cap="small" baseline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Ropar</a:t>
            </a:r>
          </a:p>
        </p:txBody>
      </p:sp>
    </p:spTree>
    <p:extLst>
      <p:ext uri="{BB962C8B-B14F-4D97-AF65-F5344CB8AC3E}">
        <p14:creationId xmlns:p14="http://schemas.microsoft.com/office/powerpoint/2010/main" val="158559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61399" y="232758"/>
            <a:ext cx="6455346" cy="6313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lvl1pPr algn="ctr">
              <a:defRPr sz="3600" b="1" u="none" cap="none" spc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505" y="1097279"/>
            <a:ext cx="11779135" cy="539496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q"/>
              <a:defRPr sz="24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002060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rgbClr val="002060"/>
                </a:solidFill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B998037-E035-4CAB-833F-75CAE5A73D0B}"/>
              </a:ext>
            </a:extLst>
          </p:cNvPr>
          <p:cNvSpPr txBox="1">
            <a:spLocks/>
          </p:cNvSpPr>
          <p:nvPr userDrawn="1"/>
        </p:nvSpPr>
        <p:spPr>
          <a:xfrm>
            <a:off x="0" y="6625240"/>
            <a:ext cx="6096000" cy="232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cap="small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Mechanical Engineering</a:t>
            </a:r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B262772-2230-41D2-9B79-2AECA3A31396}"/>
              </a:ext>
            </a:extLst>
          </p:cNvPr>
          <p:cNvSpPr txBox="1">
            <a:spLocks/>
          </p:cNvSpPr>
          <p:nvPr userDrawn="1"/>
        </p:nvSpPr>
        <p:spPr>
          <a:xfrm>
            <a:off x="11754196" y="6625242"/>
            <a:ext cx="437803" cy="23275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AC095C-C545-42F9-B93D-2B3224753C51}" type="slidenum">
              <a:rPr lang="en-US" sz="16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en-IN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B44364A-DBDE-4F64-9D13-B56BF0C232A3}"/>
              </a:ext>
            </a:extLst>
          </p:cNvPr>
          <p:cNvSpPr txBox="1">
            <a:spLocks/>
          </p:cNvSpPr>
          <p:nvPr userDrawn="1"/>
        </p:nvSpPr>
        <p:spPr>
          <a:xfrm>
            <a:off x="-1" y="-1"/>
            <a:ext cx="12191999" cy="23275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i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</a:rPr>
              <a:t>Polymer Matrix Sand Composites for Enhanced Ballistic Impact Resistance</a:t>
            </a:r>
            <a:endParaRPr lang="en-IN" sz="1600" b="1" i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7067B7-7746-147E-4EBA-AA2A25AE4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097" y="239996"/>
            <a:ext cx="720000" cy="790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8B773-DF55-6744-D6F8-1FAF67016F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745" y="314867"/>
            <a:ext cx="1558945" cy="4970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EEC11-2117-78C5-7CD2-6E2909C38175}"/>
              </a:ext>
            </a:extLst>
          </p:cNvPr>
          <p:cNvSpPr txBox="1">
            <a:spLocks/>
          </p:cNvSpPr>
          <p:nvPr userDrawn="1"/>
        </p:nvSpPr>
        <p:spPr>
          <a:xfrm>
            <a:off x="6096000" y="6625240"/>
            <a:ext cx="5658196" cy="23276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b="0" cap="small" baseline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Ropar</a:t>
            </a:r>
          </a:p>
        </p:txBody>
      </p:sp>
    </p:spTree>
    <p:extLst>
      <p:ext uri="{BB962C8B-B14F-4D97-AF65-F5344CB8AC3E}">
        <p14:creationId xmlns:p14="http://schemas.microsoft.com/office/powerpoint/2010/main" val="3600676188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3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/Relationships>
</file>

<file path=ppt/slideMasters/_rels/slideMaster2.xml.rels>&#65279;<?xml version="1.0" encoding="utf-8"?><Relationships xmlns="http://schemas.openxmlformats.org/package/2006/relationships"><Relationship Type="http://schemas.openxmlformats.org/officeDocument/2006/relationships/theme" Target="/ppt/theme/theme2.xml" Id="rId3" /><Relationship Type="http://schemas.openxmlformats.org/officeDocument/2006/relationships/slideLayout" Target="/ppt/slideLayouts/slideLayout4.xml" Id="rId2" /></Relationships>
</file>

<file path=ppt/slideMasters/slideMaster1.xml><?xml version="1.0" encoding="utf-8"?>
<p:sldMaster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51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3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362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4.jpeg" Id="rId5" /><Relationship Type="http://schemas.openxmlformats.org/officeDocument/2006/relationships/image" Target="/ppt/media/image2.png" Id="rId4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59.png" Id="rId3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62.jpeg" Id="rId6" /><Relationship Type="http://schemas.openxmlformats.org/officeDocument/2006/relationships/image" Target="/ppt/media/image61.png" Id="rId5" /><Relationship Type="http://schemas.openxmlformats.org/officeDocument/2006/relationships/image" Target="/ppt/media/image60.png" Id="rId4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63.png" Id="rId3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66.jpeg" Id="rId6" /><Relationship Type="http://schemas.openxmlformats.org/officeDocument/2006/relationships/image" Target="/ppt/media/image65.png" Id="rId5" /><Relationship Type="http://schemas.openxmlformats.org/officeDocument/2006/relationships/image" Target="/ppt/media/image64.png" Id="rId4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67.jpeg" Id="rId3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70.jpeg" Id="rId6" /><Relationship Type="http://schemas.openxmlformats.org/officeDocument/2006/relationships/image" Target="/ppt/media/image69.jpeg" Id="rId5" /><Relationship Type="http://schemas.openxmlformats.org/officeDocument/2006/relationships/image" Target="/ppt/media/image68.jpeg" Id="rId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76.jpeg" Id="rId8" /><Relationship Type="http://schemas.openxmlformats.org/officeDocument/2006/relationships/image" Target="/ppt/media/image71.jpeg" Id="rId3" /><Relationship Type="http://schemas.openxmlformats.org/officeDocument/2006/relationships/image" Target="/ppt/media/image75.jpeg" Id="rId7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74.jpeg" Id="rId6" /><Relationship Type="http://schemas.openxmlformats.org/officeDocument/2006/relationships/image" Target="/ppt/media/image73.jpeg" Id="rId5" /><Relationship Type="http://schemas.openxmlformats.org/officeDocument/2006/relationships/image" Target="/ppt/media/image72.jpeg" Id="rId4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4.jpeg" Id="rId3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4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77.png" Id="rId3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80.png" Id="rId6" /><Relationship Type="http://schemas.openxmlformats.org/officeDocument/2006/relationships/image" Target="/ppt/media/image79.png" Id="rId5" /><Relationship Type="http://schemas.openxmlformats.org/officeDocument/2006/relationships/image" Target="/ppt/media/image78.png" Id="rId4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81.png" Id="rId3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83.png" Id="rId5" /><Relationship Type="http://schemas.openxmlformats.org/officeDocument/2006/relationships/image" Target="/ppt/media/image82.png" Id="rId4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84.png" Id="rId3" /><Relationship Type="http://schemas.openxmlformats.org/officeDocument/2006/relationships/image" Target="/ppt/media/image88.png" Id="rId7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87.png" Id="rId6" /><Relationship Type="http://schemas.openxmlformats.org/officeDocument/2006/relationships/image" Target="/ppt/media/image86.png" Id="rId5" /><Relationship Type="http://schemas.openxmlformats.org/officeDocument/2006/relationships/image" Target="/ppt/media/image85.png" Id="rId4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89.png" Id="rId3" /><Relationship Type="http://schemas.openxmlformats.org/officeDocument/2006/relationships/image" Target="/ppt/media/image93.gif" Id="rId7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92.gif" Id="rId6" /><Relationship Type="http://schemas.openxmlformats.org/officeDocument/2006/relationships/image" Target="/ppt/media/image91.gif" Id="rId5" /><Relationship Type="http://schemas.openxmlformats.org/officeDocument/2006/relationships/image" Target="/ppt/media/image90.gif" Id="rId4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94.png" Id="rId3" /><Relationship Type="http://schemas.openxmlformats.org/officeDocument/2006/relationships/image" Target="/ppt/media/image98.gif" Id="rId7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97.gif" Id="rId6" /><Relationship Type="http://schemas.openxmlformats.org/officeDocument/2006/relationships/image" Target="/ppt/media/image96.gif" Id="rId5" /><Relationship Type="http://schemas.openxmlformats.org/officeDocument/2006/relationships/image" Target="/ppt/media/image95.gif" Id="rId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9.jpeg" Id="rId8" /><Relationship Type="http://schemas.openxmlformats.org/officeDocument/2006/relationships/image" Target="/ppt/media/image14.jpeg" Id="rId13" /><Relationship Type="http://schemas.openxmlformats.org/officeDocument/2006/relationships/image" Target="/ppt/media/image19.gif" Id="rId18" /><Relationship Type="http://schemas.openxmlformats.org/officeDocument/2006/relationships/image" Target="/ppt/media/image4.jpeg" Id="rId3" /><Relationship Type="http://schemas.openxmlformats.org/officeDocument/2006/relationships/image" Target="/ppt/media/image22.gif" Id="rId21" /><Relationship Type="http://schemas.openxmlformats.org/officeDocument/2006/relationships/image" Target="/ppt/media/image8.jpg" Id="rId7" /><Relationship Type="http://schemas.openxmlformats.org/officeDocument/2006/relationships/image" Target="/ppt/media/image13.jpeg" Id="rId12" /><Relationship Type="http://schemas.openxmlformats.org/officeDocument/2006/relationships/image" Target="/ppt/media/image18.gif" Id="rId17" /><Relationship Type="http://schemas.openxmlformats.org/officeDocument/2006/relationships/notesSlide" Target="/ppt/notesSlides/notesSlide2.xml" Id="rId2" /><Relationship Type="http://schemas.openxmlformats.org/officeDocument/2006/relationships/image" Target="/ppt/media/image17.gif" Id="rId16" /><Relationship Type="http://schemas.openxmlformats.org/officeDocument/2006/relationships/image" Target="/ppt/media/image21.png" Id="rId20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7.jpeg" Id="rId6" /><Relationship Type="http://schemas.openxmlformats.org/officeDocument/2006/relationships/image" Target="/ppt/media/image12.jpeg" Id="rId11" /><Relationship Type="http://schemas.openxmlformats.org/officeDocument/2006/relationships/image" Target="/ppt/media/image6.jpeg" Id="rId5" /><Relationship Type="http://schemas.openxmlformats.org/officeDocument/2006/relationships/image" Target="/ppt/media/image16.jpeg" Id="rId15" /><Relationship Type="http://schemas.openxmlformats.org/officeDocument/2006/relationships/image" Target="/ppt/media/image11.jpeg" Id="rId10" /><Relationship Type="http://schemas.openxmlformats.org/officeDocument/2006/relationships/image" Target="/ppt/media/image20.gif" Id="rId19" /><Relationship Type="http://schemas.openxmlformats.org/officeDocument/2006/relationships/image" Target="/ppt/media/image5.jpeg" Id="rId4" /><Relationship Type="http://schemas.openxmlformats.org/officeDocument/2006/relationships/image" Target="/ppt/media/image10.jpeg" Id="rId9" /><Relationship Type="http://schemas.openxmlformats.org/officeDocument/2006/relationships/image" Target="/ppt/media/image15.jpeg" Id="rId14" /><Relationship Type="http://schemas.openxmlformats.org/officeDocument/2006/relationships/image" Target="/ppt/media/image23.png" Id="rId22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/ppt/media/image99.png" Id="rId3" /><Relationship Type="http://schemas.openxmlformats.org/officeDocument/2006/relationships/image" Target="/ppt/media/image103.png" Id="rId7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102.png" Id="rId6" /><Relationship Type="http://schemas.openxmlformats.org/officeDocument/2006/relationships/image" Target="/ppt/media/image101.png" Id="rId5" /><Relationship Type="http://schemas.openxmlformats.org/officeDocument/2006/relationships/image" Target="/ppt/media/image100.png" Id="rId4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image" Target="/ppt/media/image109.gif" Id="rId8" /><Relationship Type="http://schemas.openxmlformats.org/officeDocument/2006/relationships/image" Target="/ppt/media/image104.png" Id="rId3" /><Relationship Type="http://schemas.openxmlformats.org/officeDocument/2006/relationships/image" Target="/ppt/media/image108.gif" Id="rId7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107.gif" Id="rId6" /><Relationship Type="http://schemas.openxmlformats.org/officeDocument/2006/relationships/image" Target="/ppt/media/image106.gif" Id="rId5" /><Relationship Type="http://schemas.openxmlformats.org/officeDocument/2006/relationships/image" Target="/ppt/media/image105.gif" Id="rId4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image" Target="/ppt/media/image110.png" Id="rId3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112.png" Id="rId5" /><Relationship Type="http://schemas.openxmlformats.org/officeDocument/2006/relationships/image" Target="/ppt/media/image111.png" Id="rId4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image" Target="/ppt/media/image4.jpeg" Id="rId3" /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2.xml" Id="rId1" /><Relationship Type="http://schemas.openxmlformats.org/officeDocument/2006/relationships/hyperlink" Target="https://www.farix.hu/pdf/1360669728.pdf" TargetMode="External" Id="rId4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image" Target="/ppt/media/image4.jpeg" Id="rId3" /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2.png" Id="rId5" /><Relationship Type="http://schemas.openxmlformats.org/officeDocument/2006/relationships/image" Target="/ppt/media/image113.png" Id="rId4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image" Target="/ppt/media/image114.png" Id="rId3" /><Relationship Type="http://schemas.openxmlformats.org/officeDocument/2006/relationships/image" Target="/ppt/media/image117.png" Id="rId7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116.png" Id="rId6" /><Relationship Type="http://schemas.openxmlformats.org/officeDocument/2006/relationships/image" Target="/ppt/media/image115.png" Id="rId5" /><Relationship Type="http://schemas.openxmlformats.org/officeDocument/2006/relationships/image" Target="/ppt/media/image23.png" Id="rId4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image" Target="/ppt/media/image118.png" Id="rId3" /><Relationship Type="http://schemas.openxmlformats.org/officeDocument/2006/relationships/image" Target="/ppt/media/image122.png" Id="rId7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121.png" Id="rId6" /><Relationship Type="http://schemas.openxmlformats.org/officeDocument/2006/relationships/image" Target="/ppt/media/image120.png" Id="rId5" /><Relationship Type="http://schemas.openxmlformats.org/officeDocument/2006/relationships/image" Target="/ppt/media/image119.png" Id="rId4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4.jpeg" Id="rId3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26.png" Id="rId6" /><Relationship Type="http://schemas.openxmlformats.org/officeDocument/2006/relationships/image" Target="/ppt/media/image25.png" Id="rId5" /><Relationship Type="http://schemas.openxmlformats.org/officeDocument/2006/relationships/image" Target="/ppt/media/image24.jpeg" Id="rId4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image" Target="/ppt/media/image4.jpeg" Id="rId3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2.xml" Id="rId1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image" Target="/ppt/media/image127.png" Id="rId8" /><Relationship Type="http://schemas.openxmlformats.org/officeDocument/2006/relationships/image" Target="/ppt/media/image4.jpeg" Id="rId3" /><Relationship Type="http://schemas.openxmlformats.org/officeDocument/2006/relationships/image" Target="/ppt/media/image126.png" Id="rId7" /><Relationship Type="http://schemas.openxmlformats.org/officeDocument/2006/relationships/image" Target="/ppt/media/image131.png" Id="rId12" /><Relationship Type="http://schemas.openxmlformats.org/officeDocument/2006/relationships/notesSlide" Target="/ppt/notesSlides/notesSlide11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125.png" Id="rId6" /><Relationship Type="http://schemas.openxmlformats.org/officeDocument/2006/relationships/image" Target="/ppt/media/image130.png" Id="rId11" /><Relationship Type="http://schemas.openxmlformats.org/officeDocument/2006/relationships/image" Target="/ppt/media/image124.png" Id="rId5" /><Relationship Type="http://schemas.openxmlformats.org/officeDocument/2006/relationships/image" Target="/ppt/media/image129.png" Id="rId10" /><Relationship Type="http://schemas.openxmlformats.org/officeDocument/2006/relationships/image" Target="/ppt/media/image123.png" Id="rId4" /><Relationship Type="http://schemas.openxmlformats.org/officeDocument/2006/relationships/image" Target="/ppt/media/image128.png" Id="rId9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image" Target="/ppt/media/image4.jpeg" Id="rId3" /><Relationship Type="http://schemas.openxmlformats.org/officeDocument/2006/relationships/notesSlide" Target="/ppt/notesSlides/notesSlide12.xml" Id="rId2" /><Relationship Type="http://schemas.openxmlformats.org/officeDocument/2006/relationships/slideLayout" Target="/ppt/slideLayouts/slideLayout2.xml" Id="rId1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image" Target="/ppt/media/image132.png" Id="rId3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133.png" Id="rId4" /></Relationships>
</file>

<file path=ppt/slides/_rels/slide35.xml.rels>&#65279;<?xml version="1.0" encoding="utf-8"?><Relationships xmlns="http://schemas.openxmlformats.org/package/2006/relationships"><Relationship Type="http://schemas.openxmlformats.org/officeDocument/2006/relationships/image" Target="/ppt/media/image134.png" Id="rId3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135.png" Id="rId4" /></Relationships>
</file>

<file path=ppt/slides/_rels/slide36.xml.rels>&#65279;<?xml version="1.0" encoding="utf-8"?><Relationships xmlns="http://schemas.openxmlformats.org/package/2006/relationships"><Relationship Type="http://schemas.openxmlformats.org/officeDocument/2006/relationships/image" Target="/ppt/media/image136.png" Id="rId3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137.png" Id="rId4" /></Relationships>
</file>

<file path=ppt/slides/_rels/slide37.xml.rels>&#65279;<?xml version="1.0" encoding="utf-8"?><Relationships xmlns="http://schemas.openxmlformats.org/package/2006/relationships"><Relationship Type="http://schemas.openxmlformats.org/officeDocument/2006/relationships/image" Target="/ppt/media/image144.jpeg" Id="rId8" /><Relationship Type="http://schemas.openxmlformats.org/officeDocument/2006/relationships/image" Target="/ppt/media/image139.jpeg" Id="rId3" /><Relationship Type="http://schemas.openxmlformats.org/officeDocument/2006/relationships/image" Target="/ppt/media/image143.jpg" Id="rId7" /><Relationship Type="http://schemas.openxmlformats.org/officeDocument/2006/relationships/image" Target="/ppt/media/image138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142.png" Id="rId6" /><Relationship Type="http://schemas.openxmlformats.org/officeDocument/2006/relationships/image" Target="/ppt/media/image147.jpeg" Id="rId11" /><Relationship Type="http://schemas.openxmlformats.org/officeDocument/2006/relationships/image" Target="/ppt/media/image141.jpeg" Id="rId5" /><Relationship Type="http://schemas.openxmlformats.org/officeDocument/2006/relationships/image" Target="/ppt/media/image146.jpeg" Id="rId10" /><Relationship Type="http://schemas.openxmlformats.org/officeDocument/2006/relationships/image" Target="/ppt/media/image140.png" Id="rId4" /><Relationship Type="http://schemas.openxmlformats.org/officeDocument/2006/relationships/image" Target="/ppt/media/image145.jpeg" Id="rId9" /></Relationships>
</file>

<file path=ppt/slides/_rels/slide38.xml.rels>&#65279;<?xml version="1.0" encoding="utf-8"?><Relationships xmlns="http://schemas.openxmlformats.org/package/2006/relationships"><Relationship Type="http://schemas.microsoft.com/office/2007/relationships/hdphoto" Target="/ppt/media/hdphoto1.wdp" Id="rId8" /><Relationship Type="http://schemas.openxmlformats.org/officeDocument/2006/relationships/image" Target="/ppt/media/image157.jpeg" Id="rId13" /><Relationship Type="http://schemas.openxmlformats.org/officeDocument/2006/relationships/image" Target="/ppt/media/image149.jpeg" Id="rId3" /><Relationship Type="http://schemas.openxmlformats.org/officeDocument/2006/relationships/image" Target="/ppt/media/image153.png" Id="rId7" /><Relationship Type="http://schemas.openxmlformats.org/officeDocument/2006/relationships/image" Target="/ppt/media/image156.jpeg" Id="rId12" /><Relationship Type="http://schemas.openxmlformats.org/officeDocument/2006/relationships/image" Target="/ppt/media/image148.jpg" Id="rId2" /><Relationship Type="http://schemas.openxmlformats.org/officeDocument/2006/relationships/image" Target="/ppt/media/image160.png" Id="rId16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152.jpeg" Id="rId6" /><Relationship Type="http://schemas.openxmlformats.org/officeDocument/2006/relationships/image" Target="/ppt/media/image155.png" Id="rId11" /><Relationship Type="http://schemas.openxmlformats.org/officeDocument/2006/relationships/image" Target="/ppt/media/image151.jpeg" Id="rId5" /><Relationship Type="http://schemas.openxmlformats.org/officeDocument/2006/relationships/image" Target="/ppt/media/image159.png" Id="rId15" /><Relationship Type="http://schemas.openxmlformats.org/officeDocument/2006/relationships/image" Target="/ppt/media/image154.png" Id="rId10" /><Relationship Type="http://schemas.openxmlformats.org/officeDocument/2006/relationships/image" Target="/ppt/media/image150.jpeg" Id="rId4" /><Relationship Type="http://schemas.openxmlformats.org/officeDocument/2006/relationships/image" Target="/ppt/media/image142.png" Id="rId9" /><Relationship Type="http://schemas.openxmlformats.org/officeDocument/2006/relationships/image" Target="/ppt/media/image158.jpeg" Id="rId14" /></Relationships>
</file>

<file path=ppt/slides/_rels/slide39.xml.rels>&#65279;<?xml version="1.0" encoding="utf-8"?><Relationships xmlns="http://schemas.openxmlformats.org/package/2006/relationships"><Relationship Type="http://schemas.openxmlformats.org/officeDocument/2006/relationships/image" Target="/ppt/media/image165.jpeg" Id="rId8" /><Relationship Type="http://schemas.openxmlformats.org/officeDocument/2006/relationships/image" Target="/ppt/media/image170.jpeg" Id="rId13" /><Relationship Type="http://schemas.openxmlformats.org/officeDocument/2006/relationships/image" Target="/ppt/media/image161.jpeg" Id="rId3" /><Relationship Type="http://schemas.microsoft.com/office/2007/relationships/hdphoto" Target="/ppt/media/hdphoto2.wdp" Id="rId7" /><Relationship Type="http://schemas.openxmlformats.org/officeDocument/2006/relationships/image" Target="/ppt/media/image169.jpeg" Id="rId12" /><Relationship Type="http://schemas.openxmlformats.org/officeDocument/2006/relationships/notesSlide" Target="/ppt/notesSlides/notesSlide13.xml" Id="rId2" /><Relationship Type="http://schemas.openxmlformats.org/officeDocument/2006/relationships/image" Target="/ppt/media/image173.png" Id="rId16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164.png" Id="rId6" /><Relationship Type="http://schemas.openxmlformats.org/officeDocument/2006/relationships/image" Target="/ppt/media/image168.jpeg" Id="rId11" /><Relationship Type="http://schemas.openxmlformats.org/officeDocument/2006/relationships/image" Target="/ppt/media/image163.jpg" Id="rId5" /><Relationship Type="http://schemas.openxmlformats.org/officeDocument/2006/relationships/image" Target="/ppt/media/image172.jpeg" Id="rId15" /><Relationship Type="http://schemas.openxmlformats.org/officeDocument/2006/relationships/image" Target="/ppt/media/image167.jpeg" Id="rId10" /><Relationship Type="http://schemas.openxmlformats.org/officeDocument/2006/relationships/image" Target="/ppt/media/image162.jpeg" Id="rId4" /><Relationship Type="http://schemas.openxmlformats.org/officeDocument/2006/relationships/image" Target="/ppt/media/image166.jpeg" Id="rId9" /><Relationship Type="http://schemas.openxmlformats.org/officeDocument/2006/relationships/image" Target="/ppt/media/image171.jpeg" Id="rId1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4.jpe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2.xml" Id="rId1" /></Relationships>
</file>

<file path=ppt/slides/_rels/slide40.xml.rels>&#65279;<?xml version="1.0" encoding="utf-8"?><Relationships xmlns="http://schemas.openxmlformats.org/package/2006/relationships"><Relationship Type="http://schemas.openxmlformats.org/officeDocument/2006/relationships/image" Target="/ppt/media/image4.jpeg" Id="rId3" /><Relationship Type="http://schemas.openxmlformats.org/officeDocument/2006/relationships/notesSlide" Target="/ppt/notesSlides/notesSlide14.xml" Id="rId2" /><Relationship Type="http://schemas.openxmlformats.org/officeDocument/2006/relationships/slideLayout" Target="/ppt/slideLayouts/slideLayout2.xml" Id="rId1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image" Target="/ppt/media/image174.png" Id="rId3" /><Relationship Type="http://schemas.openxmlformats.org/officeDocument/2006/relationships/image" Target="/ppt/media/image178.png" Id="rId7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177.png" Id="rId6" /><Relationship Type="http://schemas.openxmlformats.org/officeDocument/2006/relationships/image" Target="/ppt/media/image176.png" Id="rId5" /><Relationship Type="http://schemas.openxmlformats.org/officeDocument/2006/relationships/image" Target="/ppt/media/image175.png" Id="rId4" /></Relationships>
</file>

<file path=ppt/slides/_rels/slide42.xml.rels>&#65279;<?xml version="1.0" encoding="utf-8"?><Relationships xmlns="http://schemas.openxmlformats.org/package/2006/relationships"><Relationship Type="http://schemas.openxmlformats.org/officeDocument/2006/relationships/image" Target="/ppt/media/image179.png" Id="rId3" /><Relationship Type="http://schemas.openxmlformats.org/officeDocument/2006/relationships/image" Target="/ppt/media/image183.png" Id="rId7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182.png" Id="rId6" /><Relationship Type="http://schemas.openxmlformats.org/officeDocument/2006/relationships/image" Target="/ppt/media/image181.png" Id="rId5" /><Relationship Type="http://schemas.openxmlformats.org/officeDocument/2006/relationships/image" Target="/ppt/media/image180.png" Id="rId4" /></Relationships>
</file>

<file path=ppt/slides/_rels/slide43.xml.rels>&#65279;<?xml version="1.0" encoding="utf-8"?><Relationships xmlns="http://schemas.openxmlformats.org/package/2006/relationships"><Relationship Type="http://schemas.openxmlformats.org/officeDocument/2006/relationships/image" Target="/ppt/media/image77.png" Id="rId3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79.png" Id="rId5" /><Relationship Type="http://schemas.openxmlformats.org/officeDocument/2006/relationships/image" Target="/ppt/media/image78.png" Id="rId4" /></Relationships>
</file>

<file path=ppt/slides/_rels/slide44.xml.rels>&#65279;<?xml version="1.0" encoding="utf-8"?><Relationships xmlns="http://schemas.openxmlformats.org/package/2006/relationships"><Relationship Type="http://schemas.openxmlformats.org/officeDocument/2006/relationships/image" Target="/ppt/media/image189.png" Id="rId8" /><Relationship Type="http://schemas.openxmlformats.org/officeDocument/2006/relationships/image" Target="/ppt/media/image194.png" Id="rId13" /><Relationship Type="http://schemas.openxmlformats.org/officeDocument/2006/relationships/image" Target="/ppt/media/image199.png" Id="rId18" /><Relationship Type="http://schemas.openxmlformats.org/officeDocument/2006/relationships/image" Target="/ppt/media/image184.png" Id="rId3" /><Relationship Type="http://schemas.openxmlformats.org/officeDocument/2006/relationships/image" Target="/ppt/media/image188.png" Id="rId7" /><Relationship Type="http://schemas.openxmlformats.org/officeDocument/2006/relationships/image" Target="/ppt/media/image193.png" Id="rId12" /><Relationship Type="http://schemas.openxmlformats.org/officeDocument/2006/relationships/image" Target="/ppt/media/image198.png" Id="rId17" /><Relationship Type="http://schemas.openxmlformats.org/officeDocument/2006/relationships/image" Target="/ppt/media/image4.jpeg" Id="rId2" /><Relationship Type="http://schemas.openxmlformats.org/officeDocument/2006/relationships/image" Target="/ppt/media/image197.png" Id="rId16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187.png" Id="rId6" /><Relationship Type="http://schemas.openxmlformats.org/officeDocument/2006/relationships/image" Target="/ppt/media/image192.png" Id="rId11" /><Relationship Type="http://schemas.openxmlformats.org/officeDocument/2006/relationships/image" Target="/ppt/media/image186.png" Id="rId5" /><Relationship Type="http://schemas.openxmlformats.org/officeDocument/2006/relationships/image" Target="/ppt/media/image196.png" Id="rId15" /><Relationship Type="http://schemas.openxmlformats.org/officeDocument/2006/relationships/image" Target="/ppt/media/image191.png" Id="rId10" /><Relationship Type="http://schemas.openxmlformats.org/officeDocument/2006/relationships/image" Target="/ppt/media/image185.png" Id="rId4" /><Relationship Type="http://schemas.openxmlformats.org/officeDocument/2006/relationships/image" Target="/ppt/media/image190.png" Id="rId9" /><Relationship Type="http://schemas.openxmlformats.org/officeDocument/2006/relationships/image" Target="/ppt/media/image195.png" Id="rId14" /></Relationships>
</file>

<file path=ppt/slides/_rels/slide45.xml.rels>&#65279;<?xml version="1.0" encoding="utf-8"?><Relationships xmlns="http://schemas.openxmlformats.org/package/2006/relationships"><Relationship Type="http://schemas.openxmlformats.org/officeDocument/2006/relationships/image" Target="/ppt/media/image189.png" Id="rId8" /><Relationship Type="http://schemas.openxmlformats.org/officeDocument/2006/relationships/image" Target="/ppt/media/image194.png" Id="rId13" /><Relationship Type="http://schemas.openxmlformats.org/officeDocument/2006/relationships/image" Target="/ppt/media/image199.png" Id="rId18" /><Relationship Type="http://schemas.openxmlformats.org/officeDocument/2006/relationships/image" Target="/ppt/media/image184.png" Id="rId3" /><Relationship Type="http://schemas.openxmlformats.org/officeDocument/2006/relationships/image" Target="/ppt/media/image188.png" Id="rId7" /><Relationship Type="http://schemas.openxmlformats.org/officeDocument/2006/relationships/image" Target="/ppt/media/image193.png" Id="rId12" /><Relationship Type="http://schemas.openxmlformats.org/officeDocument/2006/relationships/image" Target="/ppt/media/image198.png" Id="rId17" /><Relationship Type="http://schemas.openxmlformats.org/officeDocument/2006/relationships/image" Target="/ppt/media/image4.jpeg" Id="rId2" /><Relationship Type="http://schemas.openxmlformats.org/officeDocument/2006/relationships/image" Target="/ppt/media/image197.png" Id="rId16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187.png" Id="rId6" /><Relationship Type="http://schemas.openxmlformats.org/officeDocument/2006/relationships/image" Target="/ppt/media/image192.png" Id="rId11" /><Relationship Type="http://schemas.openxmlformats.org/officeDocument/2006/relationships/image" Target="/ppt/media/image186.png" Id="rId5" /><Relationship Type="http://schemas.openxmlformats.org/officeDocument/2006/relationships/image" Target="/ppt/media/image196.png" Id="rId15" /><Relationship Type="http://schemas.openxmlformats.org/officeDocument/2006/relationships/image" Target="/ppt/media/image191.png" Id="rId10" /><Relationship Type="http://schemas.openxmlformats.org/officeDocument/2006/relationships/image" Target="/ppt/media/image185.png" Id="rId4" /><Relationship Type="http://schemas.openxmlformats.org/officeDocument/2006/relationships/image" Target="/ppt/media/image190.png" Id="rId9" /><Relationship Type="http://schemas.openxmlformats.org/officeDocument/2006/relationships/image" Target="/ppt/media/image195.png" Id="rId1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31.svg" Id="rId8" /><Relationship Type="http://schemas.openxmlformats.org/officeDocument/2006/relationships/image" Target="/ppt/media/image4.jpeg" Id="rId3" /><Relationship Type="http://schemas.openxmlformats.org/officeDocument/2006/relationships/image" Target="/ppt/media/image30.png" Id="rId7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29.png" Id="rId6" /><Relationship Type="http://schemas.openxmlformats.org/officeDocument/2006/relationships/image" Target="/ppt/media/image28.jpeg" Id="rId5" /><Relationship Type="http://schemas.openxmlformats.org/officeDocument/2006/relationships/image" Target="/ppt/media/image33.jpeg" Id="rId10" /><Relationship Type="http://schemas.openxmlformats.org/officeDocument/2006/relationships/image" Target="/ppt/media/image27.jpg" Id="rId4" /><Relationship Type="http://schemas.openxmlformats.org/officeDocument/2006/relationships/image" Target="/ppt/media/image32.jpeg" Id="rId9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39.gif" Id="rId8" /><Relationship Type="http://schemas.openxmlformats.org/officeDocument/2006/relationships/image" Target="/ppt/media/image44.gif" Id="rId13" /><Relationship Type="http://schemas.openxmlformats.org/officeDocument/2006/relationships/image" Target="/ppt/media/image34.png" Id="rId3" /><Relationship Type="http://schemas.openxmlformats.org/officeDocument/2006/relationships/image" Target="/ppt/media/image38.png" Id="rId7" /><Relationship Type="http://schemas.openxmlformats.org/officeDocument/2006/relationships/image" Target="/ppt/media/image43.gif" Id="rId12" /><Relationship Type="http://schemas.openxmlformats.org/officeDocument/2006/relationships/image" Target="/ppt/media/image4.jpeg" Id="rId2" /><Relationship Type="http://schemas.openxmlformats.org/officeDocument/2006/relationships/image" Target="/ppt/media/image47.gif" Id="rId16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37.png" Id="rId6" /><Relationship Type="http://schemas.openxmlformats.org/officeDocument/2006/relationships/image" Target="/ppt/media/image42.gif" Id="rId11" /><Relationship Type="http://schemas.openxmlformats.org/officeDocument/2006/relationships/image" Target="/ppt/media/image36.png" Id="rId5" /><Relationship Type="http://schemas.openxmlformats.org/officeDocument/2006/relationships/image" Target="/ppt/media/image46.gif" Id="rId15" /><Relationship Type="http://schemas.openxmlformats.org/officeDocument/2006/relationships/image" Target="/ppt/media/image41.gif" Id="rId10" /><Relationship Type="http://schemas.openxmlformats.org/officeDocument/2006/relationships/image" Target="/ppt/media/image35.png" Id="rId4" /><Relationship Type="http://schemas.openxmlformats.org/officeDocument/2006/relationships/image" Target="/ppt/media/image40.gif" Id="rId9" /><Relationship Type="http://schemas.openxmlformats.org/officeDocument/2006/relationships/image" Target="/ppt/media/image45.gif" Id="rId1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48.png" Id="rId3" /><Relationship Type="http://schemas.openxmlformats.org/officeDocument/2006/relationships/image" Target="/ppt/media/image52.png" Id="rId7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51.png" Id="rId6" /><Relationship Type="http://schemas.openxmlformats.org/officeDocument/2006/relationships/image" Target="/ppt/media/image50.png" Id="rId5" /><Relationship Type="http://schemas.openxmlformats.org/officeDocument/2006/relationships/image" Target="/ppt/media/image49.png" Id="rId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4.jpeg" Id="rId3" /><Relationship Type="http://schemas.openxmlformats.org/officeDocument/2006/relationships/image" Target="/ppt/media/image56.png" Id="rId7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55.png" Id="rId6" /><Relationship Type="http://schemas.openxmlformats.org/officeDocument/2006/relationships/image" Target="/ppt/media/image54.png" Id="rId5" /><Relationship Type="http://schemas.openxmlformats.org/officeDocument/2006/relationships/image" Target="/ppt/media/image53.pn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57.jpeg" Id="rId3" /><Relationship Type="http://schemas.openxmlformats.org/officeDocument/2006/relationships/image" Target="/ppt/media/image4.jpeg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58.jpeg" Id="rId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11"/>
          <p:cNvSpPr txBox="1">
            <a:spLocks/>
          </p:cNvSpPr>
          <p:nvPr/>
        </p:nvSpPr>
        <p:spPr>
          <a:xfrm>
            <a:off x="3425593" y="5782983"/>
            <a:ext cx="5340795" cy="663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Department of Mechanical Engineering</a:t>
            </a:r>
          </a:p>
          <a:p>
            <a:pPr>
              <a:spcBef>
                <a:spcPts val="500"/>
              </a:spcBef>
            </a:pPr>
            <a:r>
              <a:rPr lang="en-US" sz="1600" b="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Indian Institute of Technology, Ropar</a:t>
            </a:r>
          </a:p>
          <a:p>
            <a:endParaRPr lang="en-IN" b="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213882-6464-4A96-96D5-EA4F95F404DE}"/>
              </a:ext>
            </a:extLst>
          </p:cNvPr>
          <p:cNvSpPr/>
          <p:nvPr/>
        </p:nvSpPr>
        <p:spPr>
          <a:xfrm>
            <a:off x="0" y="891760"/>
            <a:ext cx="12192000" cy="974391"/>
          </a:xfrm>
          <a:prstGeom prst="roundRect">
            <a:avLst>
              <a:gd name="adj" fmla="val 25458"/>
            </a:avLst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90500" h="381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Title: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Polymer Matrix Sand Composites for Enhanced Ballistic Impact Resistance</a:t>
            </a:r>
            <a:endParaRPr lang="en-I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420F2-362E-B6F5-B4B5-566B8464D1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91" y="4443699"/>
            <a:ext cx="1080000" cy="1186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615033-D2A6-34A3-896E-EBF9FBF6C4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420" y="5887590"/>
            <a:ext cx="2129950" cy="679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BFBAE6-E0A3-E803-7F9D-D7EE9F0894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" y="5629873"/>
            <a:ext cx="993285" cy="9743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855D88-59BC-4D4B-AC4B-2F54D6570EAA}"/>
              </a:ext>
            </a:extLst>
          </p:cNvPr>
          <p:cNvSpPr/>
          <p:nvPr/>
        </p:nvSpPr>
        <p:spPr>
          <a:xfrm>
            <a:off x="0" y="226859"/>
            <a:ext cx="12192000" cy="5324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90500" h="381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1st International and 7th National Conference on Multidisciplinary Design, Analysis and Optimization (iNCMDAO 2024)</a:t>
            </a:r>
            <a:endParaRPr lang="en-US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December 16-18, 2024, IISc-Bengaluru</a:t>
            </a:r>
            <a:endParaRPr lang="en-US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B84263-9CA2-E628-F4B3-410A27F53852}"/>
              </a:ext>
            </a:extLst>
          </p:cNvPr>
          <p:cNvSpPr txBox="1"/>
          <p:nvPr/>
        </p:nvSpPr>
        <p:spPr>
          <a:xfrm>
            <a:off x="1532126" y="2414301"/>
            <a:ext cx="91277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Manas Kishor Thakur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Contributors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Manas Kishor Thakur 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Nishika Nakka, Bommiditha Jyothsnavi ,Sai Sahasra Surkanti, Shiva Bansal, Rajendra Kumar Munian, Srikant Sekhar Padhee</a:t>
            </a:r>
          </a:p>
        </p:txBody>
      </p:sp>
    </p:spTree>
    <p:extLst>
      <p:ext uri="{BB962C8B-B14F-4D97-AF65-F5344CB8AC3E}">
        <p14:creationId xmlns:p14="http://schemas.microsoft.com/office/powerpoint/2010/main" val="3655500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29C26C-AF22-254B-171C-9DFE499A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US" sz="32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Findings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D9F6B-1CB6-5528-0DDD-20FF1AA25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D185D4-6D8C-89BA-4AE7-F043A7E86DD4}"/>
              </a:ext>
            </a:extLst>
          </p:cNvPr>
          <p:cNvSpPr txBox="1"/>
          <p:nvPr/>
        </p:nvSpPr>
        <p:spPr>
          <a:xfrm>
            <a:off x="271282" y="1013144"/>
            <a:ext cx="6594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Tensile Test Results (LY556 and HY951)- ASTM D638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36A2B6-1B64-ECDA-113B-558129E0F6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93" y="1382476"/>
            <a:ext cx="3741918" cy="2389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7844FA-7846-BE27-B3E5-6DDD4219FD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791" y="1401509"/>
            <a:ext cx="3932418" cy="2370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599707-E900-C70A-383A-E284563F3D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3" y="4030425"/>
            <a:ext cx="3741918" cy="2389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5DB119-D735-C8A8-9FF1-AB137C02A6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793" y="4019355"/>
            <a:ext cx="3932418" cy="24004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E51783-7F9A-2BEF-C846-B20634D7D420}"/>
              </a:ext>
            </a:extLst>
          </p:cNvPr>
          <p:cNvSpPr txBox="1"/>
          <p:nvPr/>
        </p:nvSpPr>
        <p:spPr>
          <a:xfrm>
            <a:off x="8411979" y="1013144"/>
            <a:ext cx="3741918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 Higher Modulus than previous grade Neat Epoxy.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9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0.3 mm 70% </a:t>
            </a: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1808.67 MPa </a:t>
            </a: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Modulus was observed with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52.2%</a:t>
            </a: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increase than neat epoxy.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9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0.425 mm 60% </a:t>
            </a: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1455.5 MPa</a:t>
            </a: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was observed with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22.48%</a:t>
            </a: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increase than neat epoxy.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9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0.425 mm 70% </a:t>
            </a: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dip in Modulus was observed due to higher sand content occupied in less space causing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weak matrix zones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[10-11]</a:t>
            </a: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9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0.6 mm 70% </a:t>
            </a: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3224.75 MPa </a:t>
            </a: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Modulus was observed with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58.02% </a:t>
            </a: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than neat epoxy.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IN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90C99DEE-C9B1-DDEB-41F6-1FFED753D522}"/>
              </a:ext>
            </a:extLst>
          </p:cNvPr>
          <p:cNvSpPr/>
          <p:nvPr/>
        </p:nvSpPr>
        <p:spPr>
          <a:xfrm>
            <a:off x="8066788" y="1490729"/>
            <a:ext cx="325621" cy="466062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15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29C26C-AF22-254B-171C-9DFE499A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US" sz="32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Findings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D9F6B-1CB6-5528-0DDD-20FF1AA25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D185D4-6D8C-89BA-4AE7-F043A7E86DD4}"/>
              </a:ext>
            </a:extLst>
          </p:cNvPr>
          <p:cNvSpPr txBox="1"/>
          <p:nvPr/>
        </p:nvSpPr>
        <p:spPr>
          <a:xfrm>
            <a:off x="271282" y="1013144"/>
            <a:ext cx="672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Shore-D Hardness Test (LY556 and HY951) – ASTM D2240-15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E51783-7F9A-2BEF-C846-B20634D7D420}"/>
              </a:ext>
            </a:extLst>
          </p:cNvPr>
          <p:cNvSpPr txBox="1"/>
          <p:nvPr/>
        </p:nvSpPr>
        <p:spPr>
          <a:xfrm>
            <a:off x="8411979" y="1013144"/>
            <a:ext cx="37419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0.3mm 70% </a:t>
            </a:r>
            <a:r>
              <a:rPr kumimoji="0" lang="en-IN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content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82.86 SDH </a:t>
            </a:r>
            <a:r>
              <a:rPr kumimoji="0" lang="en-IN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with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13.87%</a:t>
            </a:r>
            <a:r>
              <a:rPr kumimoji="0" lang="en-IN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increase than Neat Epoxy.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9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0.425mm 70% </a:t>
            </a: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88.7 SDH </a:t>
            </a: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22.15%</a:t>
            </a: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increase than Neat Epoxy.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0.6mm 70% </a:t>
            </a: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92.63 SDH </a:t>
            </a: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27.30%</a:t>
            </a: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increase than Neat Epoxy.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9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Increase in size and percentage content of sand in Matrix markedly influenced the Hardness of PMSCs [10].</a:t>
            </a:r>
            <a:endParaRPr kumimoji="0" lang="en-IN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90C99DEE-C9B1-DDEB-41F6-1FFED753D522}"/>
              </a:ext>
            </a:extLst>
          </p:cNvPr>
          <p:cNvSpPr/>
          <p:nvPr/>
        </p:nvSpPr>
        <p:spPr>
          <a:xfrm>
            <a:off x="8066788" y="1490729"/>
            <a:ext cx="325621" cy="466062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1D22B-8A44-B6EC-73C0-BDB347CE85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3" y="1401509"/>
            <a:ext cx="3932418" cy="23683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586350-E28F-847C-EB6B-133266452B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401508"/>
            <a:ext cx="3916763" cy="23683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92B2CB-426A-31EA-03C0-B58632457A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3" y="4019590"/>
            <a:ext cx="3932417" cy="2371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52F36D-F5E5-B81A-FBD2-7C853E04BB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85" y="4019590"/>
            <a:ext cx="3932417" cy="2371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7546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29C26C-AF22-254B-171C-9DFE499A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US" sz="32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Findings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D9F6B-1CB6-5528-0DDD-20FF1AA25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D185D4-6D8C-89BA-4AE7-F043A7E86DD4}"/>
              </a:ext>
            </a:extLst>
          </p:cNvPr>
          <p:cNvSpPr txBox="1"/>
          <p:nvPr/>
        </p:nvSpPr>
        <p:spPr>
          <a:xfrm>
            <a:off x="271282" y="1013144"/>
            <a:ext cx="677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I-Zod Impact Test (LY556 and HY951) – ASTM D256-23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E51783-7F9A-2BEF-C846-B20634D7D420}"/>
              </a:ext>
            </a:extLst>
          </p:cNvPr>
          <p:cNvSpPr txBox="1"/>
          <p:nvPr/>
        </p:nvSpPr>
        <p:spPr>
          <a:xfrm>
            <a:off x="8411979" y="1013144"/>
            <a:ext cx="374191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0.3mm 70% </a:t>
            </a:r>
            <a:r>
              <a:rPr kumimoji="0" lang="en-IN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Impact Strength of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240 J/m </a:t>
            </a:r>
            <a:r>
              <a:rPr kumimoji="0" lang="en-IN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was observed which was highest among all the configurations</a:t>
            </a:r>
            <a:r>
              <a:rPr kumimoji="0" lang="en-IN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9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0.425mm 70% </a:t>
            </a:r>
            <a:r>
              <a:rPr kumimoji="0" lang="en-IN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Impact Strength of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77.1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J/m </a:t>
            </a:r>
            <a:r>
              <a:rPr kumimoji="0" lang="en-IN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was observed.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0.6mm 70% </a:t>
            </a:r>
            <a:r>
              <a:rPr kumimoji="0" lang="en-IN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Impact Strength of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146.6 J/m was observed.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90C99DEE-C9B1-DDEB-41F6-1FFED753D522}"/>
              </a:ext>
            </a:extLst>
          </p:cNvPr>
          <p:cNvSpPr/>
          <p:nvPr/>
        </p:nvSpPr>
        <p:spPr>
          <a:xfrm>
            <a:off x="8066788" y="1490729"/>
            <a:ext cx="325621" cy="466062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82E350-6EFB-0E36-2647-2C5E20C21A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2" y="1382476"/>
            <a:ext cx="3955781" cy="23700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0A4676-ABA8-C22E-2FC8-5DAEDCCFEA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61" y="1382476"/>
            <a:ext cx="3975350" cy="23650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CB5DF-3726-A0A4-8E86-755D74011E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9" y="4019590"/>
            <a:ext cx="3955781" cy="23660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A0A683-6AED-44BC-4B17-39F80246C6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61" y="4019590"/>
            <a:ext cx="3955781" cy="23660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5758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29C26C-AF22-254B-171C-9DFE499A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2400" dirty="0">
                <a:solidFill>
                  <a:schemeClr val="tx1"/>
                </a:solidFill>
              </a:rPr>
              <a:t>Microstructural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D9F6B-1CB6-5528-0DDD-20FF1AA25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8"/>
            <a:ext cx="741730" cy="72762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0F3A575-0D9B-92DE-2F10-DDFD088E3D17}"/>
              </a:ext>
            </a:extLst>
          </p:cNvPr>
          <p:cNvGrpSpPr/>
          <p:nvPr/>
        </p:nvGrpSpPr>
        <p:grpSpPr>
          <a:xfrm>
            <a:off x="765810" y="998480"/>
            <a:ext cx="5158740" cy="5589270"/>
            <a:chOff x="1146810" y="754380"/>
            <a:chExt cx="5158740" cy="55892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F7C6AC-CB7E-8E61-170F-9BB64751C7A1}"/>
                </a:ext>
              </a:extLst>
            </p:cNvPr>
            <p:cNvGrpSpPr/>
            <p:nvPr/>
          </p:nvGrpSpPr>
          <p:grpSpPr>
            <a:xfrm>
              <a:off x="1168400" y="802780"/>
              <a:ext cx="5137150" cy="5540870"/>
              <a:chOff x="1168400" y="802780"/>
              <a:chExt cx="5137150" cy="554087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D2FAAF08-6B3B-62F5-A1EA-AAA20C8C1A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8719" y="807423"/>
                <a:ext cx="2224088" cy="18100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3" name="TextBox 3">
                <a:extLst>
                  <a:ext uri="{FF2B5EF4-FFF2-40B4-BE49-F238E27FC236}">
                    <a16:creationId xmlns:a16="http://schemas.microsoft.com/office/drawing/2014/main" id="{D106870C-593E-7669-12A0-7E559CE3436C}"/>
                  </a:ext>
                </a:extLst>
              </p:cNvPr>
              <p:cNvSpPr txBox="1"/>
              <p:nvPr/>
            </p:nvSpPr>
            <p:spPr>
              <a:xfrm>
                <a:off x="2425696" y="842009"/>
                <a:ext cx="1058550" cy="19517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50" b="1" kern="12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0.425mm, 20%</a:t>
                </a:r>
                <a:endParaRPr lang="en-IN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2C059691-3DD0-F911-EFB2-402508B52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5505" y="802780"/>
                <a:ext cx="2128055" cy="18108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279F699-42AA-3270-F94D-0194C7530F56}"/>
                  </a:ext>
                </a:extLst>
              </p:cNvPr>
              <p:cNvSpPr txBox="1"/>
              <p:nvPr/>
            </p:nvSpPr>
            <p:spPr>
              <a:xfrm>
                <a:off x="4605741" y="856931"/>
                <a:ext cx="1048299" cy="19517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50" b="1" kern="1200" dirty="0">
                    <a:solidFill>
                      <a:srgbClr val="00FF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0.425mm, 30%</a:t>
                </a:r>
                <a:endParaRPr lang="en-IN" sz="105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C89E5A8-01BD-3167-D70B-DD16DB249B2C}"/>
                  </a:ext>
                </a:extLst>
              </p:cNvPr>
              <p:cNvGrpSpPr/>
              <p:nvPr/>
            </p:nvGrpSpPr>
            <p:grpSpPr>
              <a:xfrm>
                <a:off x="1168400" y="2690410"/>
                <a:ext cx="4451350" cy="1781578"/>
                <a:chOff x="-35230" y="-599094"/>
                <a:chExt cx="4937584" cy="893001"/>
              </a:xfrm>
            </p:grpSpPr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13E1CED3-C46E-8BB6-9B80-6A92C4AFD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230" y="-599091"/>
                  <a:ext cx="2463412" cy="89285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E6710A6F-72A6-FAB2-DE56-08F19F7AF4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5913" y="-599094"/>
                  <a:ext cx="2396441" cy="8930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93" name="TextBox 10">
                  <a:extLst>
                    <a:ext uri="{FF2B5EF4-FFF2-40B4-BE49-F238E27FC236}">
                      <a16:creationId xmlns:a16="http://schemas.microsoft.com/office/drawing/2014/main" id="{0895A6A5-73A1-024C-A7F0-21D9717DC99D}"/>
                    </a:ext>
                  </a:extLst>
                </p:cNvPr>
                <p:cNvSpPr txBox="1"/>
                <p:nvPr/>
              </p:nvSpPr>
              <p:spPr>
                <a:xfrm>
                  <a:off x="1250045" y="-595488"/>
                  <a:ext cx="2111376" cy="3270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050" b="1" kern="1200" dirty="0">
                      <a:solidFill>
                        <a:srgbClr val="00FF00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0.425mm, 40%</a:t>
                  </a:r>
                  <a:endParaRPr lang="en-IN" sz="10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endParaRPr>
                </a:p>
              </p:txBody>
            </p:sp>
          </p:grpSp>
          <p:sp>
            <p:nvSpPr>
              <p:cNvPr id="57" name="TextBox 11">
                <a:extLst>
                  <a:ext uri="{FF2B5EF4-FFF2-40B4-BE49-F238E27FC236}">
                    <a16:creationId xmlns:a16="http://schemas.microsoft.com/office/drawing/2014/main" id="{BC4BDBB7-46C5-AC0D-99A2-4A53046120B5}"/>
                  </a:ext>
                </a:extLst>
              </p:cNvPr>
              <p:cNvSpPr txBox="1"/>
              <p:nvPr/>
            </p:nvSpPr>
            <p:spPr>
              <a:xfrm>
                <a:off x="4606296" y="2742204"/>
                <a:ext cx="1699254" cy="27007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50" b="1" kern="12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0.425mm, 50%</a:t>
                </a:r>
                <a:endParaRPr lang="en-IN" sz="105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4283C13-2E3A-F654-FA09-5E642C902794}"/>
                  </a:ext>
                </a:extLst>
              </p:cNvPr>
              <p:cNvGrpSpPr/>
              <p:nvPr/>
            </p:nvGrpSpPr>
            <p:grpSpPr>
              <a:xfrm>
                <a:off x="1175430" y="4544812"/>
                <a:ext cx="2967946" cy="1798838"/>
                <a:chOff x="1995254" y="-1227820"/>
                <a:chExt cx="2698208" cy="919424"/>
              </a:xfrm>
            </p:grpSpPr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03658D7A-D2A5-39F9-CC8D-F169509242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5254" y="-1227820"/>
                  <a:ext cx="1987316" cy="91942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90" name="TextBox 19">
                  <a:extLst>
                    <a:ext uri="{FF2B5EF4-FFF2-40B4-BE49-F238E27FC236}">
                      <a16:creationId xmlns:a16="http://schemas.microsoft.com/office/drawing/2014/main" id="{ED6026C8-F6C9-8D84-47FC-1E5BB6C1F2F8}"/>
                    </a:ext>
                  </a:extLst>
                </p:cNvPr>
                <p:cNvSpPr txBox="1"/>
                <p:nvPr/>
              </p:nvSpPr>
              <p:spPr>
                <a:xfrm>
                  <a:off x="3135986" y="-1191149"/>
                  <a:ext cx="1557476" cy="3270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050" b="1" kern="1200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0.6mm, 40%</a:t>
                  </a:r>
                  <a:endParaRPr lang="en-IN" sz="10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endParaRPr>
                </a:p>
              </p:txBody>
            </p:sp>
          </p:grpSp>
          <p:pic>
            <p:nvPicPr>
              <p:cNvPr id="59" name="Picture 1">
                <a:extLst>
                  <a:ext uri="{FF2B5EF4-FFF2-40B4-BE49-F238E27FC236}">
                    <a16:creationId xmlns:a16="http://schemas.microsoft.com/office/drawing/2014/main" id="{BB136D7D-564F-12DD-5F34-9B702022F8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2812" y="4556123"/>
                <a:ext cx="2185987" cy="1773239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TextBox 23">
                <a:extLst>
                  <a:ext uri="{FF2B5EF4-FFF2-40B4-BE49-F238E27FC236}">
                    <a16:creationId xmlns:a16="http://schemas.microsoft.com/office/drawing/2014/main" id="{AB96848A-CCB9-8B33-484A-340BC69352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13287" y="4629149"/>
                <a:ext cx="1062038" cy="257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50" b="1" i="0" u="none" strike="noStrike" cap="none" normalizeH="0" baseline="0" dirty="0">
                    <a:ln>
                      <a:noFill/>
                    </a:ln>
                    <a:solidFill>
                      <a:srgbClr val="00FF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0.6mm, 60%</a:t>
                </a:r>
                <a:endParaRPr kumimoji="0" lang="en-US" altLang="en-US" sz="1050" b="1" i="0" u="none" strike="noStrike" cap="none" normalizeH="0" baseline="0" dirty="0">
                  <a:ln>
                    <a:noFill/>
                  </a:ln>
                  <a:solidFill>
                    <a:srgbClr val="00FF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74FA7AA-BB1F-09E1-A1DF-03603A4F09F8}"/>
                  </a:ext>
                </a:extLst>
              </p:cNvPr>
              <p:cNvSpPr/>
              <p:nvPr/>
            </p:nvSpPr>
            <p:spPr>
              <a:xfrm rot="19088790">
                <a:off x="1947568" y="1131921"/>
                <a:ext cx="242523" cy="28886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5C8F9A-3F5D-BE8F-A768-FEF2E0F25C25}"/>
                  </a:ext>
                </a:extLst>
              </p:cNvPr>
              <p:cNvSpPr txBox="1"/>
              <p:nvPr/>
            </p:nvSpPr>
            <p:spPr>
              <a:xfrm>
                <a:off x="2087880" y="1341120"/>
                <a:ext cx="10210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FF0000"/>
                    </a:solidFill>
                  </a:rPr>
                  <a:t>Agglomeration</a:t>
                </a:r>
                <a:endParaRPr lang="en-IN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8AAFF56-E185-29D0-36DD-FA4867F20F79}"/>
                  </a:ext>
                </a:extLst>
              </p:cNvPr>
              <p:cNvSpPr/>
              <p:nvPr/>
            </p:nvSpPr>
            <p:spPr>
              <a:xfrm>
                <a:off x="3977640" y="1188720"/>
                <a:ext cx="91440" cy="137160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E7FDA6D-006B-B5C8-D8DF-FD66A50457CD}"/>
                  </a:ext>
                </a:extLst>
              </p:cNvPr>
              <p:cNvSpPr txBox="1"/>
              <p:nvPr/>
            </p:nvSpPr>
            <p:spPr>
              <a:xfrm>
                <a:off x="3992880" y="1280160"/>
                <a:ext cx="10210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FF00"/>
                    </a:solidFill>
                  </a:rPr>
                  <a:t>Sand</a:t>
                </a:r>
                <a:r>
                  <a:rPr lang="en-US" sz="900" dirty="0">
                    <a:solidFill>
                      <a:srgbClr val="00FF00"/>
                    </a:solidFill>
                  </a:rPr>
                  <a:t> </a:t>
                </a:r>
                <a:r>
                  <a:rPr lang="en-US" sz="900" b="1" dirty="0">
                    <a:solidFill>
                      <a:srgbClr val="00FF00"/>
                    </a:solidFill>
                  </a:rPr>
                  <a:t>Particles</a:t>
                </a:r>
                <a:endParaRPr lang="en-IN" sz="900" b="1" dirty="0">
                  <a:solidFill>
                    <a:srgbClr val="00FF00"/>
                  </a:solidFill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F53656A-9519-F650-5263-BAC4C16E76A6}"/>
                  </a:ext>
                </a:extLst>
              </p:cNvPr>
              <p:cNvSpPr/>
              <p:nvPr/>
            </p:nvSpPr>
            <p:spPr>
              <a:xfrm rot="19088790">
                <a:off x="1916453" y="3168838"/>
                <a:ext cx="212545" cy="225591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00FF00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C779CD-AA89-8544-6326-024A8787AA51}"/>
                  </a:ext>
                </a:extLst>
              </p:cNvPr>
              <p:cNvSpPr txBox="1"/>
              <p:nvPr/>
            </p:nvSpPr>
            <p:spPr>
              <a:xfrm>
                <a:off x="2106930" y="3274695"/>
                <a:ext cx="10210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00FF00"/>
                    </a:solidFill>
                  </a:rPr>
                  <a:t>Voids</a:t>
                </a:r>
                <a:endParaRPr lang="en-IN" sz="1000" dirty="0">
                  <a:solidFill>
                    <a:srgbClr val="00FF00"/>
                  </a:solidFill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8E4AFA6-E3C1-4862-DF59-58C5F63AC62C}"/>
                  </a:ext>
                </a:extLst>
              </p:cNvPr>
              <p:cNvSpPr/>
              <p:nvPr/>
            </p:nvSpPr>
            <p:spPr>
              <a:xfrm rot="19088790">
                <a:off x="3556871" y="4146677"/>
                <a:ext cx="350732" cy="3533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DD27185-22CA-459B-79CC-D5B860AD6300}"/>
                  </a:ext>
                </a:extLst>
              </p:cNvPr>
              <p:cNvSpPr txBox="1"/>
              <p:nvPr/>
            </p:nvSpPr>
            <p:spPr>
              <a:xfrm>
                <a:off x="3945255" y="4050983"/>
                <a:ext cx="10210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FF0000"/>
                    </a:solidFill>
                  </a:rPr>
                  <a:t>Agglomeration</a:t>
                </a:r>
                <a:endParaRPr lang="en-IN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80A7F8F-407F-9223-F76B-F78FB022623A}"/>
                  </a:ext>
                </a:extLst>
              </p:cNvPr>
              <p:cNvSpPr txBox="1"/>
              <p:nvPr/>
            </p:nvSpPr>
            <p:spPr>
              <a:xfrm>
                <a:off x="4388168" y="5440679"/>
                <a:ext cx="10210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FF00"/>
                    </a:solidFill>
                  </a:rPr>
                  <a:t>Sand</a:t>
                </a:r>
                <a:r>
                  <a:rPr lang="en-US" sz="900" dirty="0">
                    <a:solidFill>
                      <a:srgbClr val="00FF00"/>
                    </a:solidFill>
                  </a:rPr>
                  <a:t> </a:t>
                </a:r>
                <a:r>
                  <a:rPr lang="en-US" sz="900" b="1" dirty="0">
                    <a:solidFill>
                      <a:srgbClr val="00FF00"/>
                    </a:solidFill>
                  </a:rPr>
                  <a:t>Particles</a:t>
                </a:r>
                <a:endParaRPr lang="en-IN" sz="900" b="1" dirty="0">
                  <a:solidFill>
                    <a:srgbClr val="00FF00"/>
                  </a:solidFill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499473B-C8EE-4FD9-56D9-FDA2E0BEFEE3}"/>
                  </a:ext>
                </a:extLst>
              </p:cNvPr>
              <p:cNvSpPr/>
              <p:nvPr/>
            </p:nvSpPr>
            <p:spPr>
              <a:xfrm>
                <a:off x="4515803" y="5617845"/>
                <a:ext cx="91440" cy="137160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9698C33-B9D0-2D58-8AEF-CA6FBAA3D845}"/>
                  </a:ext>
                </a:extLst>
              </p:cNvPr>
              <p:cNvGrpSpPr/>
              <p:nvPr/>
            </p:nvGrpSpPr>
            <p:grpSpPr>
              <a:xfrm>
                <a:off x="3012277" y="6271578"/>
                <a:ext cx="347664" cy="60166"/>
                <a:chOff x="3009900" y="2529840"/>
                <a:chExt cx="397057" cy="76200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71876B1-B30F-FC75-291C-9A7AFD38CC24}"/>
                    </a:ext>
                  </a:extLst>
                </p:cNvPr>
                <p:cNvSpPr/>
                <p:nvPr/>
              </p:nvSpPr>
              <p:spPr>
                <a:xfrm>
                  <a:off x="3009900" y="2529840"/>
                  <a:ext cx="394335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dirty="0">
                      <a:solidFill>
                        <a:schemeClr val="tx1"/>
                      </a:solidFill>
                    </a:rPr>
                    <a:t>500 µm</a:t>
                  </a:r>
                  <a:endParaRPr lang="en-IN" sz="300" dirty="0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311D710-743C-5A19-2F05-2F15E1504B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1467" y="2537462"/>
                  <a:ext cx="39549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478A916F-9B61-D307-E6D4-0861084C2AF3}"/>
                  </a:ext>
                </a:extLst>
              </p:cNvPr>
              <p:cNvGrpSpPr/>
              <p:nvPr/>
            </p:nvGrpSpPr>
            <p:grpSpPr>
              <a:xfrm>
                <a:off x="3464715" y="6257291"/>
                <a:ext cx="330998" cy="60166"/>
                <a:chOff x="3009900" y="2529840"/>
                <a:chExt cx="397057" cy="76200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FB6804C2-9CF2-B3F0-4313-BC0FAD245BFB}"/>
                    </a:ext>
                  </a:extLst>
                </p:cNvPr>
                <p:cNvSpPr/>
                <p:nvPr/>
              </p:nvSpPr>
              <p:spPr>
                <a:xfrm>
                  <a:off x="3009900" y="2529840"/>
                  <a:ext cx="394335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dirty="0">
                      <a:solidFill>
                        <a:schemeClr val="tx1"/>
                      </a:solidFill>
                    </a:rPr>
                    <a:t>500 µm</a:t>
                  </a:r>
                  <a:endParaRPr lang="en-IN" sz="300" dirty="0"/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6289A4F0-88E4-C50D-6053-4A8DAD75E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1467" y="2537462"/>
                  <a:ext cx="39549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19B6CDC-66F7-7A0C-CF34-EE2C757C2053}"/>
                  </a:ext>
                </a:extLst>
              </p:cNvPr>
              <p:cNvGrpSpPr/>
              <p:nvPr/>
            </p:nvGrpSpPr>
            <p:grpSpPr>
              <a:xfrm>
                <a:off x="5274465" y="4407060"/>
                <a:ext cx="330998" cy="60166"/>
                <a:chOff x="3009900" y="2529840"/>
                <a:chExt cx="397057" cy="762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42046EF-6412-469F-A45F-50CEFF986FC0}"/>
                    </a:ext>
                  </a:extLst>
                </p:cNvPr>
                <p:cNvSpPr/>
                <p:nvPr/>
              </p:nvSpPr>
              <p:spPr>
                <a:xfrm>
                  <a:off x="3009900" y="2529840"/>
                  <a:ext cx="394335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dirty="0">
                      <a:solidFill>
                        <a:schemeClr val="tx1"/>
                      </a:solidFill>
                    </a:rPr>
                    <a:t>500 µm</a:t>
                  </a:r>
                  <a:endParaRPr lang="en-IN" sz="300" dirty="0"/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324D18E5-6538-21D0-2F24-B4640F7C93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1467" y="2537462"/>
                  <a:ext cx="39549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4FD00190-56E7-49DB-7E9B-7F424A7469EB}"/>
                  </a:ext>
                </a:extLst>
              </p:cNvPr>
              <p:cNvGrpSpPr/>
              <p:nvPr/>
            </p:nvGrpSpPr>
            <p:grpSpPr>
              <a:xfrm>
                <a:off x="3036090" y="4402297"/>
                <a:ext cx="347666" cy="60166"/>
                <a:chOff x="3009900" y="2529840"/>
                <a:chExt cx="397057" cy="76200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1755CAF-4EAD-37FF-0BEB-C450E4B9246D}"/>
                    </a:ext>
                  </a:extLst>
                </p:cNvPr>
                <p:cNvSpPr/>
                <p:nvPr/>
              </p:nvSpPr>
              <p:spPr>
                <a:xfrm>
                  <a:off x="3009900" y="2529840"/>
                  <a:ext cx="394335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dirty="0">
                      <a:solidFill>
                        <a:schemeClr val="tx1"/>
                      </a:solidFill>
                    </a:rPr>
                    <a:t>500 µm</a:t>
                  </a:r>
                  <a:endParaRPr lang="en-IN" sz="300" dirty="0"/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B74930A1-ECF5-9B9A-BA80-C8F8010AD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1467" y="2537462"/>
                  <a:ext cx="39549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E36C4E33-47F2-8E24-89F6-D8E6DF89D751}"/>
                  </a:ext>
                </a:extLst>
              </p:cNvPr>
              <p:cNvGrpSpPr/>
              <p:nvPr/>
            </p:nvGrpSpPr>
            <p:grpSpPr>
              <a:xfrm>
                <a:off x="5281609" y="2544922"/>
                <a:ext cx="330998" cy="60166"/>
                <a:chOff x="3009900" y="2529840"/>
                <a:chExt cx="397057" cy="76200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7F3668-3452-0948-BD9C-CB8D9FD67BED}"/>
                    </a:ext>
                  </a:extLst>
                </p:cNvPr>
                <p:cNvSpPr/>
                <p:nvPr/>
              </p:nvSpPr>
              <p:spPr>
                <a:xfrm>
                  <a:off x="3009900" y="2529840"/>
                  <a:ext cx="394335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dirty="0">
                      <a:solidFill>
                        <a:schemeClr val="tx1"/>
                      </a:solidFill>
                    </a:rPr>
                    <a:t>500 µm</a:t>
                  </a:r>
                  <a:endParaRPr lang="en-IN" sz="300" dirty="0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0A0DF75A-1693-92EF-83C5-28F5B5F094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1467" y="2537462"/>
                  <a:ext cx="39549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298E66CB-D544-9C2E-AF73-23D2C98E92FE}"/>
                  </a:ext>
                </a:extLst>
              </p:cNvPr>
              <p:cNvGrpSpPr/>
              <p:nvPr/>
            </p:nvGrpSpPr>
            <p:grpSpPr>
              <a:xfrm>
                <a:off x="3050378" y="2544922"/>
                <a:ext cx="347666" cy="60166"/>
                <a:chOff x="3009900" y="2529840"/>
                <a:chExt cx="397057" cy="762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5ABFB91-E36C-EC24-052F-C0D1E28EF03F}"/>
                    </a:ext>
                  </a:extLst>
                </p:cNvPr>
                <p:cNvSpPr/>
                <p:nvPr/>
              </p:nvSpPr>
              <p:spPr>
                <a:xfrm>
                  <a:off x="3009900" y="2529840"/>
                  <a:ext cx="394335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dirty="0">
                      <a:solidFill>
                        <a:schemeClr val="tx1"/>
                      </a:solidFill>
                    </a:rPr>
                    <a:t>500 µm</a:t>
                  </a:r>
                  <a:endParaRPr lang="en-IN" sz="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AA029B6B-0B43-5CAF-D2A7-113CBE1ED1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1467" y="2537462"/>
                  <a:ext cx="39549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192B66-8BBB-FBC1-F47C-156B98062E96}"/>
                </a:ext>
              </a:extLst>
            </p:cNvPr>
            <p:cNvSpPr txBox="1"/>
            <p:nvPr/>
          </p:nvSpPr>
          <p:spPr>
            <a:xfrm>
              <a:off x="1146810" y="861060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a)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F3E1FF-959A-9F92-CA3A-9F6B9D34CBAB}"/>
                </a:ext>
              </a:extLst>
            </p:cNvPr>
            <p:cNvSpPr txBox="1"/>
            <p:nvPr/>
          </p:nvSpPr>
          <p:spPr>
            <a:xfrm>
              <a:off x="3524250" y="838200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b)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077B1A-C93E-66BB-5C9E-81D7674074B1}"/>
                </a:ext>
              </a:extLst>
            </p:cNvPr>
            <p:cNvSpPr txBox="1"/>
            <p:nvPr/>
          </p:nvSpPr>
          <p:spPr>
            <a:xfrm>
              <a:off x="1200150" y="2743200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c)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7477B8-6DE0-34B5-CB39-DB2A97E1D34D}"/>
                </a:ext>
              </a:extLst>
            </p:cNvPr>
            <p:cNvSpPr txBox="1"/>
            <p:nvPr/>
          </p:nvSpPr>
          <p:spPr>
            <a:xfrm>
              <a:off x="3505200" y="2724150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d)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2A1030-0977-0EA2-6E56-BA7271843F9C}"/>
                </a:ext>
              </a:extLst>
            </p:cNvPr>
            <p:cNvSpPr txBox="1"/>
            <p:nvPr/>
          </p:nvSpPr>
          <p:spPr>
            <a:xfrm>
              <a:off x="1219200" y="4610100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e)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856AF9-BE5E-45ED-1A39-785233FFDC5A}"/>
                </a:ext>
              </a:extLst>
            </p:cNvPr>
            <p:cNvSpPr txBox="1"/>
            <p:nvPr/>
          </p:nvSpPr>
          <p:spPr>
            <a:xfrm>
              <a:off x="3486150" y="4629150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f)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D813CA-5BE2-C7EB-B302-F60B78EBDBC7}"/>
                </a:ext>
              </a:extLst>
            </p:cNvPr>
            <p:cNvSpPr/>
            <p:nvPr/>
          </p:nvSpPr>
          <p:spPr>
            <a:xfrm>
              <a:off x="3535680" y="5775960"/>
              <a:ext cx="815340" cy="353378"/>
            </a:xfrm>
            <a:prstGeom prst="ellipse">
              <a:avLst/>
            </a:prstGeom>
            <a:noFill/>
            <a:ln>
              <a:solidFill>
                <a:srgbClr val="00FF00"/>
              </a:solidFill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DCB90B-EF76-889B-80EF-5FE25F39CD47}"/>
                </a:ext>
              </a:extLst>
            </p:cNvPr>
            <p:cNvSpPr txBox="1"/>
            <p:nvPr/>
          </p:nvSpPr>
          <p:spPr>
            <a:xfrm>
              <a:off x="4369594" y="6002654"/>
              <a:ext cx="14668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FF00"/>
                  </a:solidFill>
                </a:rPr>
                <a:t>Weaker Matrix Regions</a:t>
              </a:r>
              <a:endParaRPr lang="en-IN" sz="900" b="1" dirty="0">
                <a:solidFill>
                  <a:srgbClr val="00FF00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8A03AC-FD71-0AB3-8D5E-CBAF90553844}"/>
                </a:ext>
              </a:extLst>
            </p:cNvPr>
            <p:cNvSpPr/>
            <p:nvPr/>
          </p:nvSpPr>
          <p:spPr>
            <a:xfrm rot="19088790">
              <a:off x="2682828" y="3766422"/>
              <a:ext cx="140418" cy="127270"/>
            </a:xfrm>
            <a:prstGeom prst="ellipse">
              <a:avLst/>
            </a:prstGeom>
            <a:noFill/>
            <a:ln>
              <a:solidFill>
                <a:srgbClr val="00FF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00FF00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6D24AED-E282-0F27-897E-FD660DAA16E4}"/>
                </a:ext>
              </a:extLst>
            </p:cNvPr>
            <p:cNvSpPr/>
            <p:nvPr/>
          </p:nvSpPr>
          <p:spPr>
            <a:xfrm rot="19088790">
              <a:off x="2314934" y="2182813"/>
              <a:ext cx="211860" cy="20761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00FF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0EC166-04A7-7B6A-325D-A8FFFEE292CC}"/>
                </a:ext>
              </a:extLst>
            </p:cNvPr>
            <p:cNvSpPr txBox="1"/>
            <p:nvPr/>
          </p:nvSpPr>
          <p:spPr>
            <a:xfrm>
              <a:off x="2621280" y="3836670"/>
              <a:ext cx="1021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00FF00"/>
                  </a:solidFill>
                </a:rPr>
                <a:t>Voids</a:t>
              </a:r>
              <a:endParaRPr lang="en-IN" sz="1000" dirty="0">
                <a:solidFill>
                  <a:srgbClr val="00FF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2ED98B-6E79-03B1-653D-DB8789E45F49}"/>
                </a:ext>
              </a:extLst>
            </p:cNvPr>
            <p:cNvSpPr txBox="1"/>
            <p:nvPr/>
          </p:nvSpPr>
          <p:spPr>
            <a:xfrm>
              <a:off x="2467927" y="1986915"/>
              <a:ext cx="1021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Voids</a:t>
              </a:r>
              <a:endParaRPr lang="en-IN" sz="1000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5706A53-CE97-E884-B4D0-09A775D7FD5D}"/>
                </a:ext>
              </a:extLst>
            </p:cNvPr>
            <p:cNvCxnSpPr>
              <a:cxnSpLocks/>
            </p:cNvCxnSpPr>
            <p:nvPr/>
          </p:nvCxnSpPr>
          <p:spPr>
            <a:xfrm>
              <a:off x="4084320" y="6126480"/>
              <a:ext cx="356711" cy="0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FBD3669-3313-4F50-C004-7A909811AD88}"/>
                </a:ext>
              </a:extLst>
            </p:cNvPr>
            <p:cNvSpPr/>
            <p:nvPr/>
          </p:nvSpPr>
          <p:spPr>
            <a:xfrm>
              <a:off x="3482340" y="4922520"/>
              <a:ext cx="1104900" cy="655320"/>
            </a:xfrm>
            <a:prstGeom prst="ellipse">
              <a:avLst/>
            </a:prstGeom>
            <a:noFill/>
            <a:ln>
              <a:solidFill>
                <a:srgbClr val="00FF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86A18D1-5DA6-31DD-76F6-0CE7A0F62FBE}"/>
                </a:ext>
              </a:extLst>
            </p:cNvPr>
            <p:cNvCxnSpPr>
              <a:cxnSpLocks/>
            </p:cNvCxnSpPr>
            <p:nvPr/>
          </p:nvCxnSpPr>
          <p:spPr>
            <a:xfrm>
              <a:off x="4587240" y="5257800"/>
              <a:ext cx="302260" cy="0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2C3BAD-7102-D540-5C31-10956771C7A9}"/>
                </a:ext>
              </a:extLst>
            </p:cNvPr>
            <p:cNvSpPr txBox="1"/>
            <p:nvPr/>
          </p:nvSpPr>
          <p:spPr>
            <a:xfrm>
              <a:off x="4779010" y="5165724"/>
              <a:ext cx="14668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FF00"/>
                  </a:solidFill>
                </a:rPr>
                <a:t>Denser Regions</a:t>
              </a:r>
              <a:endParaRPr lang="en-IN" sz="900" b="1" dirty="0">
                <a:solidFill>
                  <a:srgbClr val="00FF00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FAF34F5-BEB6-793E-073D-C29AC6EB6DE9}"/>
                </a:ext>
              </a:extLst>
            </p:cNvPr>
            <p:cNvSpPr/>
            <p:nvPr/>
          </p:nvSpPr>
          <p:spPr>
            <a:xfrm rot="19088790">
              <a:off x="4130510" y="3238447"/>
              <a:ext cx="136219" cy="12202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7C4200-B0C3-EC24-564C-4FF155622314}"/>
                </a:ext>
              </a:extLst>
            </p:cNvPr>
            <p:cNvSpPr txBox="1"/>
            <p:nvPr/>
          </p:nvSpPr>
          <p:spPr>
            <a:xfrm>
              <a:off x="4136708" y="3055619"/>
              <a:ext cx="1021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FF0000"/>
                  </a:solidFill>
                </a:rPr>
                <a:t>Sand</a:t>
              </a:r>
              <a:r>
                <a:rPr lang="en-US" sz="900" dirty="0">
                  <a:solidFill>
                    <a:srgbClr val="FF0000"/>
                  </a:solidFill>
                </a:rPr>
                <a:t> </a:t>
              </a:r>
              <a:r>
                <a:rPr lang="en-US" sz="900" b="1" dirty="0">
                  <a:solidFill>
                    <a:srgbClr val="FF0000"/>
                  </a:solidFill>
                </a:rPr>
                <a:t>Particles</a:t>
              </a:r>
              <a:endParaRPr lang="en-IN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B9B2F7D-4F4A-8379-72AE-560B409B2F2C}"/>
                </a:ext>
              </a:extLst>
            </p:cNvPr>
            <p:cNvSpPr/>
            <p:nvPr/>
          </p:nvSpPr>
          <p:spPr>
            <a:xfrm rot="19088790">
              <a:off x="5217257" y="3061569"/>
              <a:ext cx="214166" cy="19951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E51DFD-7AF7-3B73-B92D-49951E92C5AA}"/>
                </a:ext>
              </a:extLst>
            </p:cNvPr>
            <p:cNvSpPr txBox="1"/>
            <p:nvPr/>
          </p:nvSpPr>
          <p:spPr>
            <a:xfrm>
              <a:off x="4852035" y="3258503"/>
              <a:ext cx="102108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FF0000"/>
                  </a:solidFill>
                </a:rPr>
                <a:t>Agglomeration</a:t>
              </a:r>
              <a:endParaRPr lang="en-IN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8994670-9476-72E3-D041-01A91F052003}"/>
                </a:ext>
              </a:extLst>
            </p:cNvPr>
            <p:cNvSpPr/>
            <p:nvPr/>
          </p:nvSpPr>
          <p:spPr>
            <a:xfrm rot="19088790">
              <a:off x="1429982" y="970984"/>
              <a:ext cx="184456" cy="11922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7A14CD-209B-6000-1113-2B83225FCCF7}"/>
                </a:ext>
              </a:extLst>
            </p:cNvPr>
            <p:cNvSpPr txBox="1"/>
            <p:nvPr/>
          </p:nvSpPr>
          <p:spPr>
            <a:xfrm>
              <a:off x="1470660" y="754380"/>
              <a:ext cx="1021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</a:rPr>
                <a:t>Agglomeration</a:t>
              </a:r>
              <a:endParaRPr lang="en-IN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6A27F14-4665-3333-6582-8F6A889443BD}"/>
                </a:ext>
              </a:extLst>
            </p:cNvPr>
            <p:cNvSpPr/>
            <p:nvPr/>
          </p:nvSpPr>
          <p:spPr>
            <a:xfrm>
              <a:off x="5196840" y="1950720"/>
              <a:ext cx="91440" cy="137160"/>
            </a:xfrm>
            <a:prstGeom prst="ellipse">
              <a:avLst/>
            </a:prstGeom>
            <a:noFill/>
            <a:ln>
              <a:solidFill>
                <a:srgbClr val="00FF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B14B1D-60A0-CF99-3FAD-E0F5AC75B987}"/>
                </a:ext>
              </a:extLst>
            </p:cNvPr>
            <p:cNvSpPr/>
            <p:nvPr/>
          </p:nvSpPr>
          <p:spPr>
            <a:xfrm>
              <a:off x="4381500" y="2324100"/>
              <a:ext cx="91440" cy="137160"/>
            </a:xfrm>
            <a:prstGeom prst="ellipse">
              <a:avLst/>
            </a:prstGeom>
            <a:noFill/>
            <a:ln>
              <a:solidFill>
                <a:srgbClr val="00FF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76E2C27-0F9B-D245-41C2-78AAC120395E}"/>
                </a:ext>
              </a:extLst>
            </p:cNvPr>
            <p:cNvSpPr/>
            <p:nvPr/>
          </p:nvSpPr>
          <p:spPr>
            <a:xfrm rot="19088790">
              <a:off x="2519660" y="5098146"/>
              <a:ext cx="170856" cy="205008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72380B3-66BE-9E59-ACAD-0B8FA58FF55B}"/>
                </a:ext>
              </a:extLst>
            </p:cNvPr>
            <p:cNvSpPr txBox="1"/>
            <p:nvPr/>
          </p:nvSpPr>
          <p:spPr>
            <a:xfrm>
              <a:off x="2403158" y="4912994"/>
              <a:ext cx="1021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FF0000"/>
                  </a:solidFill>
                </a:rPr>
                <a:t>Sand</a:t>
              </a:r>
              <a:r>
                <a:rPr lang="en-US" sz="900" dirty="0">
                  <a:solidFill>
                    <a:srgbClr val="FF0000"/>
                  </a:solidFill>
                </a:rPr>
                <a:t> </a:t>
              </a:r>
              <a:r>
                <a:rPr lang="en-US" sz="900" b="1" dirty="0">
                  <a:solidFill>
                    <a:srgbClr val="FF0000"/>
                  </a:solidFill>
                </a:rPr>
                <a:t>Particles</a:t>
              </a:r>
              <a:endParaRPr lang="en-IN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003440F-947C-FE81-F263-E6EB05B6E28B}"/>
                </a:ext>
              </a:extLst>
            </p:cNvPr>
            <p:cNvSpPr/>
            <p:nvPr/>
          </p:nvSpPr>
          <p:spPr>
            <a:xfrm rot="19088790">
              <a:off x="2676479" y="3372723"/>
              <a:ext cx="140418" cy="127270"/>
            </a:xfrm>
            <a:prstGeom prst="ellipse">
              <a:avLst/>
            </a:prstGeom>
            <a:noFill/>
            <a:ln>
              <a:solidFill>
                <a:srgbClr val="00FF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00FF00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F35CADA-CB37-2E38-789F-C320DA6823C4}"/>
                </a:ext>
              </a:extLst>
            </p:cNvPr>
            <p:cNvSpPr/>
            <p:nvPr/>
          </p:nvSpPr>
          <p:spPr>
            <a:xfrm rot="19088790">
              <a:off x="2847930" y="3290173"/>
              <a:ext cx="140418" cy="127270"/>
            </a:xfrm>
            <a:prstGeom prst="ellipse">
              <a:avLst/>
            </a:prstGeom>
            <a:noFill/>
            <a:ln>
              <a:solidFill>
                <a:srgbClr val="00FF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00FF00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3DDA8D-ECA5-0EE6-DA3D-158F57BE9AEF}"/>
                </a:ext>
              </a:extLst>
            </p:cNvPr>
            <p:cNvSpPr txBox="1"/>
            <p:nvPr/>
          </p:nvSpPr>
          <p:spPr>
            <a:xfrm>
              <a:off x="2536508" y="3442969"/>
              <a:ext cx="1021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FF00"/>
                  </a:solidFill>
                </a:rPr>
                <a:t>Sand</a:t>
              </a:r>
              <a:r>
                <a:rPr lang="en-US" sz="900" dirty="0">
                  <a:solidFill>
                    <a:srgbClr val="00FF00"/>
                  </a:solidFill>
                </a:rPr>
                <a:t> </a:t>
              </a:r>
              <a:r>
                <a:rPr lang="en-US" sz="900" b="1" dirty="0">
                  <a:solidFill>
                    <a:srgbClr val="00FF00"/>
                  </a:solidFill>
                </a:rPr>
                <a:t>Particles</a:t>
              </a:r>
              <a:endParaRPr lang="en-IN" sz="900" b="1" dirty="0">
                <a:solidFill>
                  <a:srgbClr val="00FF00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5E69E7F-EDB2-D7D7-F896-559CE06FC2EF}"/>
                </a:ext>
              </a:extLst>
            </p:cNvPr>
            <p:cNvSpPr/>
            <p:nvPr/>
          </p:nvSpPr>
          <p:spPr>
            <a:xfrm rot="19088790">
              <a:off x="2516145" y="5347356"/>
              <a:ext cx="139524" cy="125387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4CDFC88-E6CC-D1CA-8511-8EC75186E176}"/>
                </a:ext>
              </a:extLst>
            </p:cNvPr>
            <p:cNvSpPr/>
            <p:nvPr/>
          </p:nvSpPr>
          <p:spPr>
            <a:xfrm rot="21423924">
              <a:off x="2601272" y="6039426"/>
              <a:ext cx="748191" cy="21545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1621CBC-853B-260A-D961-45761EB948BF}"/>
                </a:ext>
              </a:extLst>
            </p:cNvPr>
            <p:cNvSpPr txBox="1"/>
            <p:nvPr/>
          </p:nvSpPr>
          <p:spPr>
            <a:xfrm>
              <a:off x="2735580" y="5813108"/>
              <a:ext cx="1021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</a:rPr>
                <a:t>Crack</a:t>
              </a:r>
              <a:endParaRPr lang="en-IN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BAE9273-5E1F-4B76-0C59-58B5100A6790}"/>
                </a:ext>
              </a:extLst>
            </p:cNvPr>
            <p:cNvSpPr/>
            <p:nvPr/>
          </p:nvSpPr>
          <p:spPr>
            <a:xfrm rot="19088790">
              <a:off x="1307261" y="4986473"/>
              <a:ext cx="984977" cy="986077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CBBCD9A-49E6-4B9E-715D-9D786580559A}"/>
                </a:ext>
              </a:extLst>
            </p:cNvPr>
            <p:cNvSpPr txBox="1"/>
            <p:nvPr/>
          </p:nvSpPr>
          <p:spPr>
            <a:xfrm>
              <a:off x="1368108" y="5948044"/>
              <a:ext cx="1021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FF0000"/>
                  </a:solidFill>
                </a:rPr>
                <a:t>Denser Regions</a:t>
              </a:r>
              <a:endParaRPr lang="en-IN" sz="9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FF66E9CA-DB77-9E29-6ADC-D6988AA50857}"/>
              </a:ext>
            </a:extLst>
          </p:cNvPr>
          <p:cNvSpPr txBox="1"/>
          <p:nvPr/>
        </p:nvSpPr>
        <p:spPr>
          <a:xfrm>
            <a:off x="5791370" y="1235429"/>
            <a:ext cx="5723734" cy="4890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 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refined manufacturing process enabled a more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uniform sand distribution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to a certain limit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Fewer agglomerations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small grain sizes and lower weight fractions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a),b).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Particles did not increase agglomerations although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higher percentages increased agglomerations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Voids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were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lower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owing to minor inconsistency in filling or dispersion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Denser sand regions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weak matrix regions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observed when increased percentage of sand.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010A2-60EE-E797-568E-D72A1046936B}"/>
              </a:ext>
            </a:extLst>
          </p:cNvPr>
          <p:cNvSpPr txBox="1"/>
          <p:nvPr/>
        </p:nvSpPr>
        <p:spPr>
          <a:xfrm>
            <a:off x="10319350" y="6221547"/>
            <a:ext cx="23915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 Impact Test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(Backup slides)</a:t>
            </a:r>
          </a:p>
        </p:txBody>
      </p:sp>
    </p:spTree>
    <p:extLst>
      <p:ext uri="{BB962C8B-B14F-4D97-AF65-F5344CB8AC3E}">
        <p14:creationId xmlns:p14="http://schemas.microsoft.com/office/powerpoint/2010/main" val="1881041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9FE596-9FCF-42E0-F1B3-A4D2E8027394}"/>
              </a:ext>
            </a:extLst>
          </p:cNvPr>
          <p:cNvSpPr/>
          <p:nvPr/>
        </p:nvSpPr>
        <p:spPr>
          <a:xfrm>
            <a:off x="424720" y="876578"/>
            <a:ext cx="10726538" cy="57295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BD6BCCB-08DF-0635-7885-C19C3886B3B4}"/>
              </a:ext>
            </a:extLst>
          </p:cNvPr>
          <p:cNvSpPr/>
          <p:nvPr/>
        </p:nvSpPr>
        <p:spPr>
          <a:xfrm>
            <a:off x="9763985" y="1485696"/>
            <a:ext cx="1247726" cy="3595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6;p2"/>
          <p:cNvSpPr/>
          <p:nvPr/>
        </p:nvSpPr>
        <p:spPr>
          <a:xfrm rot="9168335">
            <a:off x="5499288" y="4300247"/>
            <a:ext cx="3320910" cy="1481227"/>
          </a:xfrm>
          <a:custGeom>
            <a:avLst/>
            <a:gdLst>
              <a:gd name="connsiteX0" fmla="*/ 0 w 14197"/>
              <a:gd name="connsiteY0" fmla="*/ 5396 h 21123"/>
              <a:gd name="connsiteX1" fmla="*/ 4969 w 14197"/>
              <a:gd name="connsiteY1" fmla="*/ 0 h 21123"/>
              <a:gd name="connsiteX2" fmla="*/ 14197 w 14197"/>
              <a:gd name="connsiteY2" fmla="*/ 15819 h 21123"/>
              <a:gd name="connsiteX3" fmla="*/ 9195 w 14197"/>
              <a:gd name="connsiteY3" fmla="*/ 21123 h 21123"/>
              <a:gd name="connsiteX4" fmla="*/ 0 w 14197"/>
              <a:gd name="connsiteY4" fmla="*/ 5396 h 21123"/>
              <a:gd name="connsiteX0" fmla="*/ 0 w 14206"/>
              <a:gd name="connsiteY0" fmla="*/ 5229 h 21123"/>
              <a:gd name="connsiteX1" fmla="*/ 4978 w 14206"/>
              <a:gd name="connsiteY1" fmla="*/ 0 h 21123"/>
              <a:gd name="connsiteX2" fmla="*/ 14206 w 14206"/>
              <a:gd name="connsiteY2" fmla="*/ 15819 h 21123"/>
              <a:gd name="connsiteX3" fmla="*/ 9204 w 14206"/>
              <a:gd name="connsiteY3" fmla="*/ 21123 h 21123"/>
              <a:gd name="connsiteX4" fmla="*/ 0 w 14206"/>
              <a:gd name="connsiteY4" fmla="*/ 5229 h 21123"/>
              <a:gd name="connsiteX0" fmla="*/ 0 w 14156"/>
              <a:gd name="connsiteY0" fmla="*/ 5276 h 21123"/>
              <a:gd name="connsiteX1" fmla="*/ 4928 w 14156"/>
              <a:gd name="connsiteY1" fmla="*/ 0 h 21123"/>
              <a:gd name="connsiteX2" fmla="*/ 14156 w 14156"/>
              <a:gd name="connsiteY2" fmla="*/ 15819 h 21123"/>
              <a:gd name="connsiteX3" fmla="*/ 9154 w 14156"/>
              <a:gd name="connsiteY3" fmla="*/ 21123 h 21123"/>
              <a:gd name="connsiteX4" fmla="*/ 0 w 14156"/>
              <a:gd name="connsiteY4" fmla="*/ 5276 h 21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56" h="21123" extrusionOk="0">
                <a:moveTo>
                  <a:pt x="0" y="5276"/>
                </a:moveTo>
                <a:lnTo>
                  <a:pt x="4928" y="0"/>
                </a:lnTo>
                <a:lnTo>
                  <a:pt x="14156" y="15819"/>
                </a:lnTo>
                <a:lnTo>
                  <a:pt x="9154" y="21123"/>
                </a:lnTo>
                <a:lnTo>
                  <a:pt x="0" y="5276"/>
                </a:lnTo>
                <a:close/>
              </a:path>
            </a:pathLst>
          </a:custGeom>
          <a:gradFill flip="none" rotWithShape="1">
            <a:gsLst>
              <a:gs pos="70000">
                <a:schemeClr val="accent5">
                  <a:lumMod val="20000"/>
                  <a:lumOff val="80000"/>
                </a:schemeClr>
              </a:gs>
              <a:gs pos="13000">
                <a:srgbClr val="F6F9FC"/>
              </a:gs>
            </a:gsLst>
            <a:path path="circle">
              <a:fillToRect r="100000" b="100000"/>
            </a:path>
            <a:tileRect l="-100000" t="-100000"/>
          </a:gradFill>
          <a:ln w="28575" cap="flat" cmpd="sng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 rot="-1632127">
            <a:off x="2319137" y="5195072"/>
            <a:ext cx="3232936" cy="1422234"/>
          </a:xfrm>
          <a:custGeom>
            <a:avLst/>
            <a:gdLst/>
            <a:ahLst/>
            <a:cxnLst/>
            <a:rect l="l" t="t" r="r" b="b"/>
            <a:pathLst>
              <a:path w="13781" h="20282" extrusionOk="0">
                <a:moveTo>
                  <a:pt x="0" y="5304"/>
                </a:moveTo>
                <a:lnTo>
                  <a:pt x="5001" y="0"/>
                </a:lnTo>
                <a:lnTo>
                  <a:pt x="13781" y="14860"/>
                </a:lnTo>
                <a:lnTo>
                  <a:pt x="8671" y="20282"/>
                </a:lnTo>
                <a:lnTo>
                  <a:pt x="0" y="5304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24000"/>
            </a:schemeClr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 rot="9163498">
            <a:off x="3185871" y="4327268"/>
            <a:ext cx="3217291" cy="1425250"/>
          </a:xfrm>
          <a:custGeom>
            <a:avLst/>
            <a:gdLst>
              <a:gd name="connsiteX0" fmla="*/ 0 w 13453"/>
              <a:gd name="connsiteY0" fmla="*/ 5304 h 20282"/>
              <a:gd name="connsiteX1" fmla="*/ 5001 w 13453"/>
              <a:gd name="connsiteY1" fmla="*/ 0 h 20282"/>
              <a:gd name="connsiteX2" fmla="*/ 13453 w 13453"/>
              <a:gd name="connsiteY2" fmla="*/ 14849 h 20282"/>
              <a:gd name="connsiteX3" fmla="*/ 8671 w 13453"/>
              <a:gd name="connsiteY3" fmla="*/ 20282 h 20282"/>
              <a:gd name="connsiteX4" fmla="*/ 0 w 13453"/>
              <a:gd name="connsiteY4" fmla="*/ 5304 h 20282"/>
              <a:gd name="connsiteX0" fmla="*/ 0 w 13533"/>
              <a:gd name="connsiteY0" fmla="*/ 5304 h 20282"/>
              <a:gd name="connsiteX1" fmla="*/ 5001 w 13533"/>
              <a:gd name="connsiteY1" fmla="*/ 0 h 20282"/>
              <a:gd name="connsiteX2" fmla="*/ 13533 w 13533"/>
              <a:gd name="connsiteY2" fmla="*/ 14988 h 20282"/>
              <a:gd name="connsiteX3" fmla="*/ 8671 w 13533"/>
              <a:gd name="connsiteY3" fmla="*/ 20282 h 20282"/>
              <a:gd name="connsiteX4" fmla="*/ 0 w 13533"/>
              <a:gd name="connsiteY4" fmla="*/ 5304 h 2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" h="20282" extrusionOk="0">
                <a:moveTo>
                  <a:pt x="0" y="5304"/>
                </a:moveTo>
                <a:lnTo>
                  <a:pt x="5001" y="0"/>
                </a:lnTo>
                <a:lnTo>
                  <a:pt x="13533" y="14988"/>
                </a:lnTo>
                <a:lnTo>
                  <a:pt x="8671" y="20282"/>
                </a:lnTo>
                <a:lnTo>
                  <a:pt x="0" y="5304"/>
                </a:lnTo>
                <a:close/>
              </a:path>
            </a:pathLst>
          </a:custGeom>
          <a:gradFill flip="none" rotWithShape="1">
            <a:gsLst>
              <a:gs pos="54000">
                <a:schemeClr val="accent6">
                  <a:lumMod val="40000"/>
                  <a:lumOff val="60000"/>
                </a:schemeClr>
              </a:gs>
              <a:gs pos="23000">
                <a:srgbClr val="F6F9FC"/>
              </a:gs>
            </a:gsLst>
            <a:path path="circle">
              <a:fillToRect r="100000" b="100000"/>
            </a:path>
            <a:tileRect l="-100000" t="-100000"/>
          </a:gradFill>
          <a:ln w="28575" cap="flat" cmpd="sng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Google Shape;4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282" y="232758"/>
            <a:ext cx="671602" cy="6438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Google Shape;46;p2"/>
          <p:cNvCxnSpPr/>
          <p:nvPr/>
        </p:nvCxnSpPr>
        <p:spPr>
          <a:xfrm rot="10800000" flipH="1">
            <a:off x="4072528" y="1087116"/>
            <a:ext cx="12777" cy="351692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" name="Google Shape;47;p2"/>
          <p:cNvCxnSpPr/>
          <p:nvPr/>
        </p:nvCxnSpPr>
        <p:spPr>
          <a:xfrm rot="10800000" flipH="1">
            <a:off x="4072528" y="4604010"/>
            <a:ext cx="5153758" cy="2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8" name="Google Shape;48;p2"/>
          <p:cNvCxnSpPr/>
          <p:nvPr/>
        </p:nvCxnSpPr>
        <p:spPr>
          <a:xfrm flipH="1">
            <a:off x="2117569" y="4604039"/>
            <a:ext cx="1954959" cy="19606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9" name="Google Shape;49;p2"/>
          <p:cNvSpPr/>
          <p:nvPr/>
        </p:nvSpPr>
        <p:spPr>
          <a:xfrm>
            <a:off x="4072528" y="1332478"/>
            <a:ext cx="2312367" cy="1638976"/>
          </a:xfrm>
          <a:prstGeom prst="rect">
            <a:avLst/>
          </a:prstGeom>
          <a:solidFill>
            <a:schemeClr val="accent5">
              <a:lumMod val="20000"/>
              <a:lumOff val="80000"/>
              <a:alpha val="24000"/>
            </a:schemeClr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6384905" y="1332463"/>
            <a:ext cx="2417877" cy="1656263"/>
          </a:xfrm>
          <a:prstGeom prst="rect">
            <a:avLst/>
          </a:prstGeom>
          <a:solidFill>
            <a:schemeClr val="accent5">
              <a:lumMod val="20000"/>
              <a:lumOff val="80000"/>
              <a:alpha val="24000"/>
            </a:schemeClr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/>
          <p:nvPr/>
        </p:nvSpPr>
        <p:spPr>
          <a:xfrm rot="10800000">
            <a:off x="4072527" y="2977461"/>
            <a:ext cx="2311164" cy="1626549"/>
          </a:xfrm>
          <a:prstGeom prst="rect">
            <a:avLst/>
          </a:prstGeom>
          <a:gradFill flip="none" rotWithShape="1">
            <a:gsLst>
              <a:gs pos="100000">
                <a:schemeClr val="accent6">
                  <a:lumMod val="40000"/>
                  <a:lumOff val="60000"/>
                </a:schemeClr>
              </a:gs>
              <a:gs pos="21000">
                <a:srgbClr val="F6F9FC"/>
              </a:gs>
              <a:gs pos="100000">
                <a:srgbClr val="DDEAF6"/>
              </a:gs>
            </a:gsLst>
            <a:path path="circle">
              <a:fillToRect t="100000" r="100000"/>
            </a:path>
            <a:tileRect l="-100000" b="-100000"/>
          </a:gradFill>
          <a:ln w="28575" cap="flat" cmpd="sng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6383701" y="2977461"/>
            <a:ext cx="2421470" cy="1626549"/>
          </a:xfrm>
          <a:custGeom>
            <a:avLst/>
            <a:gdLst>
              <a:gd name="connsiteX0" fmla="*/ 0 w 2419088"/>
              <a:gd name="connsiteY0" fmla="*/ 0 h 1626549"/>
              <a:gd name="connsiteX1" fmla="*/ 2419088 w 2419088"/>
              <a:gd name="connsiteY1" fmla="*/ 0 h 1626549"/>
              <a:gd name="connsiteX2" fmla="*/ 2419088 w 2419088"/>
              <a:gd name="connsiteY2" fmla="*/ 1626549 h 1626549"/>
              <a:gd name="connsiteX3" fmla="*/ 0 w 2419088"/>
              <a:gd name="connsiteY3" fmla="*/ 1626549 h 1626549"/>
              <a:gd name="connsiteX4" fmla="*/ 0 w 2419088"/>
              <a:gd name="connsiteY4" fmla="*/ 0 h 1626549"/>
              <a:gd name="connsiteX0" fmla="*/ 0 w 2445282"/>
              <a:gd name="connsiteY0" fmla="*/ 0 h 1626549"/>
              <a:gd name="connsiteX1" fmla="*/ 2419088 w 2445282"/>
              <a:gd name="connsiteY1" fmla="*/ 0 h 1626549"/>
              <a:gd name="connsiteX2" fmla="*/ 2445282 w 2445282"/>
              <a:gd name="connsiteY2" fmla="*/ 1614643 h 1626549"/>
              <a:gd name="connsiteX3" fmla="*/ 0 w 2445282"/>
              <a:gd name="connsiteY3" fmla="*/ 1626549 h 1626549"/>
              <a:gd name="connsiteX4" fmla="*/ 0 w 2445282"/>
              <a:gd name="connsiteY4" fmla="*/ 0 h 1626549"/>
              <a:gd name="connsiteX0" fmla="*/ 0 w 2421470"/>
              <a:gd name="connsiteY0" fmla="*/ 0 h 1626549"/>
              <a:gd name="connsiteX1" fmla="*/ 2419088 w 2421470"/>
              <a:gd name="connsiteY1" fmla="*/ 0 h 1626549"/>
              <a:gd name="connsiteX2" fmla="*/ 2421470 w 2421470"/>
              <a:gd name="connsiteY2" fmla="*/ 1621786 h 1626549"/>
              <a:gd name="connsiteX3" fmla="*/ 0 w 2421470"/>
              <a:gd name="connsiteY3" fmla="*/ 1626549 h 1626549"/>
              <a:gd name="connsiteX4" fmla="*/ 0 w 2421470"/>
              <a:gd name="connsiteY4" fmla="*/ 0 h 162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1470" h="1626549">
                <a:moveTo>
                  <a:pt x="0" y="0"/>
                </a:moveTo>
                <a:lnTo>
                  <a:pt x="2419088" y="0"/>
                </a:lnTo>
                <a:lnTo>
                  <a:pt x="2421470" y="1621786"/>
                </a:lnTo>
                <a:lnTo>
                  <a:pt x="0" y="162654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2000">
                <a:schemeClr val="accent5">
                  <a:lumMod val="20000"/>
                  <a:lumOff val="80000"/>
                </a:schemeClr>
              </a:gs>
              <a:gs pos="13000">
                <a:srgbClr val="F6F9FC"/>
              </a:gs>
            </a:gsLst>
            <a:path path="circle">
              <a:fillToRect l="100000" b="100000"/>
            </a:path>
            <a:tileRect t="-100000" r="-100000"/>
          </a:gradFill>
          <a:ln w="28575" cap="flat" cmpd="sng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" name="Google Shape;54;p2"/>
          <p:cNvCxnSpPr/>
          <p:nvPr/>
        </p:nvCxnSpPr>
        <p:spPr>
          <a:xfrm>
            <a:off x="4072527" y="2977461"/>
            <a:ext cx="5068034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Dot"/>
            <a:miter lim="800000"/>
            <a:headEnd type="none" w="sm" len="sm"/>
            <a:tailEnd type="none" w="sm" len="sm"/>
          </a:ln>
        </p:spPr>
      </p:cxnSp>
      <p:sp>
        <p:nvSpPr>
          <p:cNvPr id="57" name="Google Shape;57;p2"/>
          <p:cNvSpPr txBox="1"/>
          <p:nvPr/>
        </p:nvSpPr>
        <p:spPr>
          <a:xfrm>
            <a:off x="8802782" y="4255224"/>
            <a:ext cx="67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/>
          <p:nvPr/>
        </p:nvSpPr>
        <p:spPr>
          <a:xfrm rot="-1632163">
            <a:off x="4627187" y="5160777"/>
            <a:ext cx="3313730" cy="1484021"/>
          </a:xfrm>
          <a:custGeom>
            <a:avLst/>
            <a:gdLst>
              <a:gd name="connsiteX0" fmla="*/ 0 w 14261"/>
              <a:gd name="connsiteY0" fmla="*/ 5545 h 21272"/>
              <a:gd name="connsiteX1" fmla="*/ 5038 w 14261"/>
              <a:gd name="connsiteY1" fmla="*/ 0 h 21272"/>
              <a:gd name="connsiteX2" fmla="*/ 14261 w 14261"/>
              <a:gd name="connsiteY2" fmla="*/ 16154 h 21272"/>
              <a:gd name="connsiteX3" fmla="*/ 9195 w 14261"/>
              <a:gd name="connsiteY3" fmla="*/ 21272 h 21272"/>
              <a:gd name="connsiteX4" fmla="*/ 0 w 14261"/>
              <a:gd name="connsiteY4" fmla="*/ 5545 h 2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" h="21272" extrusionOk="0">
                <a:moveTo>
                  <a:pt x="0" y="5545"/>
                </a:moveTo>
                <a:lnTo>
                  <a:pt x="5038" y="0"/>
                </a:lnTo>
                <a:lnTo>
                  <a:pt x="14261" y="16154"/>
                </a:lnTo>
                <a:lnTo>
                  <a:pt x="9195" y="21272"/>
                </a:lnTo>
                <a:lnTo>
                  <a:pt x="0" y="554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24000"/>
            </a:schemeClr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 rot="-1632084">
            <a:off x="1807070" y="4136054"/>
            <a:ext cx="1972794" cy="1866615"/>
          </a:xfrm>
          <a:custGeom>
            <a:avLst/>
            <a:gdLst/>
            <a:ahLst/>
            <a:cxnLst/>
            <a:rect l="l" t="t" r="r" b="b"/>
            <a:pathLst>
              <a:path w="10228" h="10354" extrusionOk="0">
                <a:moveTo>
                  <a:pt x="0" y="10354"/>
                </a:moveTo>
                <a:lnTo>
                  <a:pt x="4003" y="2082"/>
                </a:lnTo>
                <a:lnTo>
                  <a:pt x="10228" y="0"/>
                </a:lnTo>
                <a:lnTo>
                  <a:pt x="6157" y="8176"/>
                </a:lnTo>
                <a:lnTo>
                  <a:pt x="0" y="10354"/>
                </a:lnTo>
                <a:close/>
              </a:path>
            </a:pathLst>
          </a:custGeom>
          <a:gradFill flip="none" rotWithShape="1">
            <a:gsLst>
              <a:gs pos="62000">
                <a:schemeClr val="accent5">
                  <a:lumMod val="20000"/>
                  <a:lumOff val="80000"/>
                </a:schemeClr>
              </a:gs>
              <a:gs pos="45000">
                <a:srgbClr val="F6F9FC"/>
              </a:gs>
            </a:gsLst>
            <a:path path="circle">
              <a:fillToRect r="100000" b="100000"/>
            </a:path>
            <a:tileRect l="-100000" t="-100000"/>
          </a:gradFill>
          <a:ln w="28575" cap="flat" cmpd="sng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 rot="-1632124">
            <a:off x="2701656" y="3304044"/>
            <a:ext cx="1884830" cy="1829829"/>
          </a:xfrm>
          <a:custGeom>
            <a:avLst/>
            <a:gdLst>
              <a:gd name="connsiteX0" fmla="*/ 0 w 10809"/>
              <a:gd name="connsiteY0" fmla="*/ 10744 h 10744"/>
              <a:gd name="connsiteX1" fmla="*/ 4377 w 10809"/>
              <a:gd name="connsiteY1" fmla="*/ 2044 h 10744"/>
              <a:gd name="connsiteX2" fmla="*/ 10809 w 10809"/>
              <a:gd name="connsiteY2" fmla="*/ 0 h 10744"/>
              <a:gd name="connsiteX3" fmla="*/ 6591 w 10809"/>
              <a:gd name="connsiteY3" fmla="*/ 8614 h 10744"/>
              <a:gd name="connsiteX4" fmla="*/ 0 w 10809"/>
              <a:gd name="connsiteY4" fmla="*/ 10744 h 10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9" h="10744" extrusionOk="0">
                <a:moveTo>
                  <a:pt x="0" y="10744"/>
                </a:moveTo>
                <a:lnTo>
                  <a:pt x="4377" y="2044"/>
                </a:lnTo>
                <a:lnTo>
                  <a:pt x="10809" y="0"/>
                </a:lnTo>
                <a:lnTo>
                  <a:pt x="6591" y="8614"/>
                </a:lnTo>
                <a:lnTo>
                  <a:pt x="0" y="10744"/>
                </a:lnTo>
                <a:close/>
              </a:path>
            </a:pathLst>
          </a:custGeom>
          <a:gradFill flip="none" rotWithShape="1">
            <a:gsLst>
              <a:gs pos="77000">
                <a:schemeClr val="accent6">
                  <a:lumMod val="40000"/>
                  <a:lumOff val="60000"/>
                </a:schemeClr>
              </a:gs>
              <a:gs pos="34000">
                <a:srgbClr val="F6F9FC"/>
              </a:gs>
              <a:gs pos="0">
                <a:srgbClr val="DDEAF6"/>
              </a:gs>
            </a:gsLst>
            <a:path path="circle">
              <a:fillToRect r="100000" b="100000"/>
            </a:path>
            <a:tileRect l="-100000" t="-100000"/>
          </a:gradFill>
          <a:ln w="28575" cap="flat" cmpd="sng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 txBox="1"/>
          <p:nvPr/>
        </p:nvSpPr>
        <p:spPr>
          <a:xfrm rot="-2907756">
            <a:off x="1890939" y="5946282"/>
            <a:ext cx="326643" cy="64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 rot="-1632146">
            <a:off x="1827533" y="2477296"/>
            <a:ext cx="1940443" cy="1857824"/>
          </a:xfrm>
          <a:custGeom>
            <a:avLst/>
            <a:gdLst/>
            <a:ahLst/>
            <a:cxnLst/>
            <a:rect l="l" t="t" r="r" b="b"/>
            <a:pathLst>
              <a:path w="10228" h="10354" extrusionOk="0">
                <a:moveTo>
                  <a:pt x="0" y="10354"/>
                </a:moveTo>
                <a:lnTo>
                  <a:pt x="4003" y="2082"/>
                </a:lnTo>
                <a:lnTo>
                  <a:pt x="10228" y="0"/>
                </a:lnTo>
                <a:lnTo>
                  <a:pt x="6157" y="8176"/>
                </a:lnTo>
                <a:lnTo>
                  <a:pt x="0" y="10354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24000"/>
            </a:schemeClr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 rot="-1632126">
            <a:off x="2712737" y="1663117"/>
            <a:ext cx="1873550" cy="1822305"/>
          </a:xfrm>
          <a:custGeom>
            <a:avLst/>
            <a:gdLst>
              <a:gd name="connsiteX0" fmla="*/ 0 w 10845"/>
              <a:gd name="connsiteY0" fmla="*/ 10702 h 10702"/>
              <a:gd name="connsiteX1" fmla="*/ 4413 w 10845"/>
              <a:gd name="connsiteY1" fmla="*/ 1990 h 10702"/>
              <a:gd name="connsiteX2" fmla="*/ 10845 w 10845"/>
              <a:gd name="connsiteY2" fmla="*/ 0 h 10702"/>
              <a:gd name="connsiteX3" fmla="*/ 6628 w 10845"/>
              <a:gd name="connsiteY3" fmla="*/ 8497 h 10702"/>
              <a:gd name="connsiteX4" fmla="*/ 0 w 10845"/>
              <a:gd name="connsiteY4" fmla="*/ 10702 h 10702"/>
              <a:gd name="connsiteX0" fmla="*/ 0 w 10845"/>
              <a:gd name="connsiteY0" fmla="*/ 10702 h 10702"/>
              <a:gd name="connsiteX1" fmla="*/ 4463 w 10845"/>
              <a:gd name="connsiteY1" fmla="*/ 1922 h 10702"/>
              <a:gd name="connsiteX2" fmla="*/ 10845 w 10845"/>
              <a:gd name="connsiteY2" fmla="*/ 0 h 10702"/>
              <a:gd name="connsiteX3" fmla="*/ 6628 w 10845"/>
              <a:gd name="connsiteY3" fmla="*/ 8497 h 10702"/>
              <a:gd name="connsiteX4" fmla="*/ 0 w 10845"/>
              <a:gd name="connsiteY4" fmla="*/ 10702 h 10702"/>
              <a:gd name="connsiteX0" fmla="*/ 0 w 10845"/>
              <a:gd name="connsiteY0" fmla="*/ 10702 h 10702"/>
              <a:gd name="connsiteX1" fmla="*/ 4463 w 10845"/>
              <a:gd name="connsiteY1" fmla="*/ 1953 h 10702"/>
              <a:gd name="connsiteX2" fmla="*/ 10845 w 10845"/>
              <a:gd name="connsiteY2" fmla="*/ 0 h 10702"/>
              <a:gd name="connsiteX3" fmla="*/ 6628 w 10845"/>
              <a:gd name="connsiteY3" fmla="*/ 8497 h 10702"/>
              <a:gd name="connsiteX4" fmla="*/ 0 w 10845"/>
              <a:gd name="connsiteY4" fmla="*/ 10702 h 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5" h="10702" extrusionOk="0">
                <a:moveTo>
                  <a:pt x="0" y="10702"/>
                </a:moveTo>
                <a:lnTo>
                  <a:pt x="4463" y="1953"/>
                </a:lnTo>
                <a:lnTo>
                  <a:pt x="10845" y="0"/>
                </a:lnTo>
                <a:lnTo>
                  <a:pt x="6628" y="8497"/>
                </a:lnTo>
                <a:lnTo>
                  <a:pt x="0" y="1070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24000"/>
            </a:schemeClr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" name="Google Shape;65;p2"/>
          <p:cNvCxnSpPr/>
          <p:nvPr/>
        </p:nvCxnSpPr>
        <p:spPr>
          <a:xfrm flipH="1">
            <a:off x="2117569" y="2972962"/>
            <a:ext cx="1927575" cy="190965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Dot"/>
            <a:miter lim="800000"/>
            <a:headEnd type="none" w="sm" len="sm"/>
            <a:tailEnd type="none" w="sm" len="sm"/>
          </a:ln>
        </p:spPr>
      </p:cxnSp>
      <p:sp>
        <p:nvSpPr>
          <p:cNvPr id="66" name="Google Shape;66;p2"/>
          <p:cNvSpPr txBox="1"/>
          <p:nvPr/>
        </p:nvSpPr>
        <p:spPr>
          <a:xfrm>
            <a:off x="3865702" y="795818"/>
            <a:ext cx="56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6412302" y="3133769"/>
            <a:ext cx="1199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LF - HP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6384902" y="1852235"/>
            <a:ext cx="1199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HF - HP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4069444" y="1802250"/>
            <a:ext cx="1199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HF - LP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4069439" y="3133759"/>
            <a:ext cx="1199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LF - LP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8955908" y="2736121"/>
            <a:ext cx="9927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Human/ Object Threshold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8216235" y="1299562"/>
            <a:ext cx="67699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Desired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9823469" y="3309531"/>
            <a:ext cx="1105818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700" b="1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Desired Structures</a:t>
            </a:r>
            <a:endParaRPr sz="7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2662700" y="2424921"/>
            <a:ext cx="67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Desired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2626026" y="5957382"/>
            <a:ext cx="67699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Desired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 txBox="1"/>
          <p:nvPr/>
        </p:nvSpPr>
        <p:spPr>
          <a:xfrm>
            <a:off x="4890233" y="5987116"/>
            <a:ext cx="67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Desired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3514084" y="1559547"/>
            <a:ext cx="67699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Desired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2632751" y="4230213"/>
            <a:ext cx="758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HV - LF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 txBox="1"/>
          <p:nvPr/>
        </p:nvSpPr>
        <p:spPr>
          <a:xfrm>
            <a:off x="6288980" y="4606457"/>
            <a:ext cx="1199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LV - HP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"/>
          <p:cNvSpPr txBox="1"/>
          <p:nvPr/>
        </p:nvSpPr>
        <p:spPr>
          <a:xfrm>
            <a:off x="5632680" y="4596383"/>
            <a:ext cx="1199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LV - LP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 txBox="1"/>
          <p:nvPr/>
        </p:nvSpPr>
        <p:spPr>
          <a:xfrm>
            <a:off x="6385031" y="6058178"/>
            <a:ext cx="1199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HV - HP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 txBox="1"/>
          <p:nvPr/>
        </p:nvSpPr>
        <p:spPr>
          <a:xfrm>
            <a:off x="3960184" y="6083369"/>
            <a:ext cx="1199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HV - LP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 txBox="1"/>
          <p:nvPr/>
        </p:nvSpPr>
        <p:spPr>
          <a:xfrm>
            <a:off x="3427382" y="3465544"/>
            <a:ext cx="758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- LF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 txBox="1"/>
          <p:nvPr/>
        </p:nvSpPr>
        <p:spPr>
          <a:xfrm>
            <a:off x="2384725" y="2977437"/>
            <a:ext cx="758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HV - HF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3264850" y="2247670"/>
            <a:ext cx="758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LV - HF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1393995" y="4703290"/>
            <a:ext cx="90434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Human/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Threshold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3960186" y="4500833"/>
            <a:ext cx="207600" cy="218700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3F97E31D-8744-AA84-89BB-AA037A529B20}"/>
              </a:ext>
            </a:extLst>
          </p:cNvPr>
          <p:cNvSpPr/>
          <p:nvPr/>
        </p:nvSpPr>
        <p:spPr>
          <a:xfrm flipV="1">
            <a:off x="271282" y="2083890"/>
            <a:ext cx="8185391" cy="2204764"/>
          </a:xfrm>
          <a:prstGeom prst="arc">
            <a:avLst>
              <a:gd name="adj1" fmla="val 17112401"/>
              <a:gd name="adj2" fmla="val 0"/>
            </a:avLst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6CB7BEE-5EB2-BF25-3577-6E933D46AC5C}"/>
              </a:ext>
            </a:extLst>
          </p:cNvPr>
          <p:cNvCxnSpPr>
            <a:cxnSpLocks/>
          </p:cNvCxnSpPr>
          <p:nvPr/>
        </p:nvCxnSpPr>
        <p:spPr>
          <a:xfrm>
            <a:off x="4533673" y="4436773"/>
            <a:ext cx="3278325" cy="97218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AB5BDE-A91F-62B9-21EA-DCAD7482E2F7}"/>
              </a:ext>
            </a:extLst>
          </p:cNvPr>
          <p:cNvCxnSpPr>
            <a:cxnSpLocks/>
          </p:cNvCxnSpPr>
          <p:nvPr/>
        </p:nvCxnSpPr>
        <p:spPr>
          <a:xfrm flipV="1">
            <a:off x="2399829" y="4357909"/>
            <a:ext cx="1735130" cy="612458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C2AC347-DEA5-52C2-422C-4010172AB35B}"/>
              </a:ext>
            </a:extLst>
          </p:cNvPr>
          <p:cNvSpPr/>
          <p:nvPr/>
        </p:nvSpPr>
        <p:spPr>
          <a:xfrm>
            <a:off x="4218629" y="4192442"/>
            <a:ext cx="264203" cy="229647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265A24-9FB7-B5D3-633A-19E681535BCD}"/>
              </a:ext>
            </a:extLst>
          </p:cNvPr>
          <p:cNvCxnSpPr>
            <a:cxnSpLocks/>
          </p:cNvCxnSpPr>
          <p:nvPr/>
        </p:nvCxnSpPr>
        <p:spPr>
          <a:xfrm flipV="1">
            <a:off x="3959861" y="4341277"/>
            <a:ext cx="225406" cy="787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2A7BAB2-A71E-1051-F3A5-E8E347BEFE95}"/>
              </a:ext>
            </a:extLst>
          </p:cNvPr>
          <p:cNvCxnSpPr>
            <a:cxnSpLocks/>
          </p:cNvCxnSpPr>
          <p:nvPr/>
        </p:nvCxnSpPr>
        <p:spPr>
          <a:xfrm flipH="1" flipV="1">
            <a:off x="4477767" y="4419119"/>
            <a:ext cx="248685" cy="760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B43B672-FD69-C9ED-41C1-845E8AC35B6B}"/>
              </a:ext>
            </a:extLst>
          </p:cNvPr>
          <p:cNvCxnSpPr>
            <a:cxnSpLocks/>
          </p:cNvCxnSpPr>
          <p:nvPr/>
        </p:nvCxnSpPr>
        <p:spPr>
          <a:xfrm flipH="1">
            <a:off x="4549377" y="4279465"/>
            <a:ext cx="250496" cy="138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D8CD26A-3E24-8BB5-1233-76697B461EB4}"/>
              </a:ext>
            </a:extLst>
          </p:cNvPr>
          <p:cNvSpPr/>
          <p:nvPr/>
        </p:nvSpPr>
        <p:spPr>
          <a:xfrm>
            <a:off x="9932859" y="1823375"/>
            <a:ext cx="819150" cy="341673"/>
          </a:xfrm>
          <a:prstGeom prst="rect">
            <a:avLst/>
          </a:prstGeom>
          <a:gradFill flip="none" rotWithShape="1">
            <a:gsLst>
              <a:gs pos="13000">
                <a:schemeClr val="accent6">
                  <a:lumMod val="40000"/>
                  <a:lumOff val="60000"/>
                </a:schemeClr>
              </a:gs>
              <a:gs pos="77000">
                <a:srgbClr val="F6F9FC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5F8354D-E14B-A736-2D57-C3C6548D5836}"/>
              </a:ext>
            </a:extLst>
          </p:cNvPr>
          <p:cNvCxnSpPr/>
          <p:nvPr/>
        </p:nvCxnSpPr>
        <p:spPr>
          <a:xfrm flipH="1">
            <a:off x="9932859" y="1732717"/>
            <a:ext cx="819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FC0A541-8EB2-4140-6737-F0660E1773CE}"/>
              </a:ext>
            </a:extLst>
          </p:cNvPr>
          <p:cNvSpPr txBox="1"/>
          <p:nvPr/>
        </p:nvSpPr>
        <p:spPr>
          <a:xfrm>
            <a:off x="9788280" y="1524785"/>
            <a:ext cx="16156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Expensive/ Optimal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6D20C39-0B70-DD0B-2C78-1E5467A368B1}"/>
              </a:ext>
            </a:extLst>
          </p:cNvPr>
          <p:cNvSpPr/>
          <p:nvPr/>
        </p:nvSpPr>
        <p:spPr>
          <a:xfrm>
            <a:off x="9932859" y="2722455"/>
            <a:ext cx="819150" cy="341673"/>
          </a:xfrm>
          <a:prstGeom prst="rect">
            <a:avLst/>
          </a:prstGeom>
          <a:gradFill flip="none" rotWithShape="1">
            <a:gsLst>
              <a:gs pos="13000">
                <a:schemeClr val="accent5">
                  <a:lumMod val="40000"/>
                  <a:lumOff val="60000"/>
                </a:schemeClr>
              </a:gs>
              <a:gs pos="77000">
                <a:srgbClr val="F6F9FC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8F060BC-655C-302E-BB22-A045026FC67B}"/>
              </a:ext>
            </a:extLst>
          </p:cNvPr>
          <p:cNvSpPr txBox="1"/>
          <p:nvPr/>
        </p:nvSpPr>
        <p:spPr>
          <a:xfrm>
            <a:off x="10013674" y="2237246"/>
            <a:ext cx="16156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LV, LF ,LP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AE89A09F-8FE5-A9A8-7217-62B617A869BD}"/>
              </a:ext>
            </a:extLst>
          </p:cNvPr>
          <p:cNvCxnSpPr>
            <a:cxnSpLocks/>
          </p:cNvCxnSpPr>
          <p:nvPr/>
        </p:nvCxnSpPr>
        <p:spPr>
          <a:xfrm>
            <a:off x="9908939" y="2644747"/>
            <a:ext cx="894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E8D76E5C-AEF6-89D5-46C2-D0720DC90F93}"/>
              </a:ext>
            </a:extLst>
          </p:cNvPr>
          <p:cNvSpPr txBox="1"/>
          <p:nvPr/>
        </p:nvSpPr>
        <p:spPr>
          <a:xfrm>
            <a:off x="9729714" y="2452630"/>
            <a:ext cx="16156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Expensive/ Less Optimal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3F2E51A-4048-A8D9-D149-C67819F7813D}"/>
              </a:ext>
            </a:extLst>
          </p:cNvPr>
          <p:cNvCxnSpPr/>
          <p:nvPr/>
        </p:nvCxnSpPr>
        <p:spPr>
          <a:xfrm flipH="1">
            <a:off x="9911368" y="2258938"/>
            <a:ext cx="819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41762C3-E87B-5626-8F0B-92E406F51A32}"/>
              </a:ext>
            </a:extLst>
          </p:cNvPr>
          <p:cNvCxnSpPr>
            <a:cxnSpLocks/>
          </p:cNvCxnSpPr>
          <p:nvPr/>
        </p:nvCxnSpPr>
        <p:spPr>
          <a:xfrm>
            <a:off x="9908939" y="3139461"/>
            <a:ext cx="894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id="{0C53D1EA-CCE9-FCDE-A861-06430FA4FD9F}"/>
              </a:ext>
            </a:extLst>
          </p:cNvPr>
          <p:cNvSpPr/>
          <p:nvPr/>
        </p:nvSpPr>
        <p:spPr>
          <a:xfrm>
            <a:off x="8383410" y="3286188"/>
            <a:ext cx="73264" cy="93871"/>
          </a:xfrm>
          <a:prstGeom prst="flowChartConnector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id="{71C47C08-2C91-8FA1-832B-6A024D4BCFE7}"/>
              </a:ext>
            </a:extLst>
          </p:cNvPr>
          <p:cNvSpPr/>
          <p:nvPr/>
        </p:nvSpPr>
        <p:spPr>
          <a:xfrm>
            <a:off x="7415416" y="3879994"/>
            <a:ext cx="73264" cy="938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8D60D8AF-CBF8-2A1A-7DCD-6BB7006F070E}"/>
              </a:ext>
            </a:extLst>
          </p:cNvPr>
          <p:cNvSpPr/>
          <p:nvPr/>
        </p:nvSpPr>
        <p:spPr>
          <a:xfrm>
            <a:off x="6037585" y="4142499"/>
            <a:ext cx="73264" cy="93871"/>
          </a:xfrm>
          <a:prstGeom prst="flowChartConnector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lowchart: Connector 147">
            <a:extLst>
              <a:ext uri="{FF2B5EF4-FFF2-40B4-BE49-F238E27FC236}">
                <a16:creationId xmlns:a16="http://schemas.microsoft.com/office/drawing/2014/main" id="{2A36C762-389F-1E3F-3678-4167A664050C}"/>
              </a:ext>
            </a:extLst>
          </p:cNvPr>
          <p:cNvSpPr/>
          <p:nvPr/>
        </p:nvSpPr>
        <p:spPr>
          <a:xfrm>
            <a:off x="4924383" y="4225953"/>
            <a:ext cx="73264" cy="93871"/>
          </a:xfrm>
          <a:prstGeom prst="flowChartConnector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lowchart: Connector 148">
            <a:extLst>
              <a:ext uri="{FF2B5EF4-FFF2-40B4-BE49-F238E27FC236}">
                <a16:creationId xmlns:a16="http://schemas.microsoft.com/office/drawing/2014/main" id="{2E81D905-5AA0-18E0-FD43-E41C0F82202C}"/>
              </a:ext>
            </a:extLst>
          </p:cNvPr>
          <p:cNvSpPr/>
          <p:nvPr/>
        </p:nvSpPr>
        <p:spPr>
          <a:xfrm>
            <a:off x="7511338" y="5285174"/>
            <a:ext cx="73264" cy="93871"/>
          </a:xfrm>
          <a:prstGeom prst="flowChartConnector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lowchart: Connector 149">
            <a:extLst>
              <a:ext uri="{FF2B5EF4-FFF2-40B4-BE49-F238E27FC236}">
                <a16:creationId xmlns:a16="http://schemas.microsoft.com/office/drawing/2014/main" id="{58A3FB24-8C98-9C01-9904-9A9DB5CFB543}"/>
              </a:ext>
            </a:extLst>
          </p:cNvPr>
          <p:cNvSpPr/>
          <p:nvPr/>
        </p:nvSpPr>
        <p:spPr>
          <a:xfrm>
            <a:off x="6640825" y="5031947"/>
            <a:ext cx="73264" cy="938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lowchart: Connector 150">
            <a:extLst>
              <a:ext uri="{FF2B5EF4-FFF2-40B4-BE49-F238E27FC236}">
                <a16:creationId xmlns:a16="http://schemas.microsoft.com/office/drawing/2014/main" id="{833E577D-A879-F7C4-6DAD-AE826D5237D5}"/>
              </a:ext>
            </a:extLst>
          </p:cNvPr>
          <p:cNvSpPr/>
          <p:nvPr/>
        </p:nvSpPr>
        <p:spPr>
          <a:xfrm>
            <a:off x="5756143" y="4772805"/>
            <a:ext cx="73264" cy="93871"/>
          </a:xfrm>
          <a:prstGeom prst="flowChartConnector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lowchart: Connector 151">
            <a:extLst>
              <a:ext uri="{FF2B5EF4-FFF2-40B4-BE49-F238E27FC236}">
                <a16:creationId xmlns:a16="http://schemas.microsoft.com/office/drawing/2014/main" id="{71C274DE-EA91-99E4-20AC-C9DFFACBCC1D}"/>
              </a:ext>
            </a:extLst>
          </p:cNvPr>
          <p:cNvSpPr/>
          <p:nvPr/>
        </p:nvSpPr>
        <p:spPr>
          <a:xfrm>
            <a:off x="4837190" y="4488329"/>
            <a:ext cx="73264" cy="93871"/>
          </a:xfrm>
          <a:prstGeom prst="flowChartConnector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lowchart: Connector 152">
            <a:extLst>
              <a:ext uri="{FF2B5EF4-FFF2-40B4-BE49-F238E27FC236}">
                <a16:creationId xmlns:a16="http://schemas.microsoft.com/office/drawing/2014/main" id="{04FB4ECC-7E6C-E700-ADE8-EC115AE37CED}"/>
              </a:ext>
            </a:extLst>
          </p:cNvPr>
          <p:cNvSpPr/>
          <p:nvPr/>
        </p:nvSpPr>
        <p:spPr>
          <a:xfrm>
            <a:off x="2602809" y="4842714"/>
            <a:ext cx="73264" cy="93871"/>
          </a:xfrm>
          <a:prstGeom prst="flowChartConnector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lowchart: Connector 153">
            <a:extLst>
              <a:ext uri="{FF2B5EF4-FFF2-40B4-BE49-F238E27FC236}">
                <a16:creationId xmlns:a16="http://schemas.microsoft.com/office/drawing/2014/main" id="{7B1AD213-329E-5357-C997-097FE2D29E90}"/>
              </a:ext>
            </a:extLst>
          </p:cNvPr>
          <p:cNvSpPr/>
          <p:nvPr/>
        </p:nvSpPr>
        <p:spPr>
          <a:xfrm>
            <a:off x="3120471" y="4669101"/>
            <a:ext cx="73264" cy="93871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lowchart: Connector 154">
            <a:extLst>
              <a:ext uri="{FF2B5EF4-FFF2-40B4-BE49-F238E27FC236}">
                <a16:creationId xmlns:a16="http://schemas.microsoft.com/office/drawing/2014/main" id="{38EA81EE-DA39-8432-F8C6-4C0C8136519F}"/>
              </a:ext>
            </a:extLst>
          </p:cNvPr>
          <p:cNvSpPr/>
          <p:nvPr/>
        </p:nvSpPr>
        <p:spPr>
          <a:xfrm>
            <a:off x="3426772" y="4542456"/>
            <a:ext cx="73264" cy="93871"/>
          </a:xfrm>
          <a:prstGeom prst="flowChartConnector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lowchart: Connector 155">
            <a:extLst>
              <a:ext uri="{FF2B5EF4-FFF2-40B4-BE49-F238E27FC236}">
                <a16:creationId xmlns:a16="http://schemas.microsoft.com/office/drawing/2014/main" id="{235AFB43-37F2-6674-F83C-158797786462}"/>
              </a:ext>
            </a:extLst>
          </p:cNvPr>
          <p:cNvSpPr/>
          <p:nvPr/>
        </p:nvSpPr>
        <p:spPr>
          <a:xfrm>
            <a:off x="3772197" y="4407197"/>
            <a:ext cx="73264" cy="93871"/>
          </a:xfrm>
          <a:prstGeom prst="flowChartConnector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04B909A-C675-5D3F-4F07-341116C51BAE}"/>
              </a:ext>
            </a:extLst>
          </p:cNvPr>
          <p:cNvCxnSpPr>
            <a:cxnSpLocks/>
          </p:cNvCxnSpPr>
          <p:nvPr/>
        </p:nvCxnSpPr>
        <p:spPr>
          <a:xfrm>
            <a:off x="9895532" y="4164783"/>
            <a:ext cx="1000804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FAD7A775-FFAE-5E64-F437-AB509EED6EDB}"/>
              </a:ext>
            </a:extLst>
          </p:cNvPr>
          <p:cNvSpPr txBox="1"/>
          <p:nvPr/>
        </p:nvSpPr>
        <p:spPr>
          <a:xfrm>
            <a:off x="9812460" y="3959846"/>
            <a:ext cx="13387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 Tradeoff</a:t>
            </a:r>
          </a:p>
        </p:txBody>
      </p:sp>
      <p:sp>
        <p:nvSpPr>
          <p:cNvPr id="161" name="Google Shape;106;p2">
            <a:extLst>
              <a:ext uri="{FF2B5EF4-FFF2-40B4-BE49-F238E27FC236}">
                <a16:creationId xmlns:a16="http://schemas.microsoft.com/office/drawing/2014/main" id="{7F5005A0-0790-F7C7-0256-7E6EE8276822}"/>
              </a:ext>
            </a:extLst>
          </p:cNvPr>
          <p:cNvSpPr/>
          <p:nvPr/>
        </p:nvSpPr>
        <p:spPr>
          <a:xfrm>
            <a:off x="9906182" y="4313061"/>
            <a:ext cx="207600" cy="218700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FD0B7E1-47D0-05A2-7643-16E87E82BEC3}"/>
              </a:ext>
            </a:extLst>
          </p:cNvPr>
          <p:cNvSpPr/>
          <p:nvPr/>
        </p:nvSpPr>
        <p:spPr>
          <a:xfrm>
            <a:off x="9878949" y="4777164"/>
            <a:ext cx="264203" cy="229647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A65A2CA-1798-959A-2ECD-2C2BFDB01122}"/>
              </a:ext>
            </a:extLst>
          </p:cNvPr>
          <p:cNvSpPr txBox="1"/>
          <p:nvPr/>
        </p:nvSpPr>
        <p:spPr>
          <a:xfrm>
            <a:off x="10093941" y="4262480"/>
            <a:ext cx="108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Optimum (Unrealistic)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89EA7C9-ADC9-3C00-D523-0226A29A9F3F}"/>
              </a:ext>
            </a:extLst>
          </p:cNvPr>
          <p:cNvSpPr txBox="1"/>
          <p:nvPr/>
        </p:nvSpPr>
        <p:spPr>
          <a:xfrm>
            <a:off x="10151623" y="4708665"/>
            <a:ext cx="108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Optimum (realistic)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D54A913-42E9-8E7B-1734-A5CBD91CBE27}"/>
              </a:ext>
            </a:extLst>
          </p:cNvPr>
          <p:cNvSpPr/>
          <p:nvPr/>
        </p:nvSpPr>
        <p:spPr>
          <a:xfrm>
            <a:off x="9941509" y="3505751"/>
            <a:ext cx="819150" cy="341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Google Shape;79;p2">
            <a:extLst>
              <a:ext uri="{FF2B5EF4-FFF2-40B4-BE49-F238E27FC236}">
                <a16:creationId xmlns:a16="http://schemas.microsoft.com/office/drawing/2014/main" id="{7069CECE-12AE-EE8F-09D7-420E06DD2252}"/>
              </a:ext>
            </a:extLst>
          </p:cNvPr>
          <p:cNvSpPr txBox="1"/>
          <p:nvPr/>
        </p:nvSpPr>
        <p:spPr>
          <a:xfrm>
            <a:off x="5833472" y="1451935"/>
            <a:ext cx="67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Desired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0DD2AAA-A92C-3933-2C12-CAC8C8501E3D}"/>
              </a:ext>
            </a:extLst>
          </p:cNvPr>
          <p:cNvSpPr txBox="1"/>
          <p:nvPr/>
        </p:nvSpPr>
        <p:spPr>
          <a:xfrm>
            <a:off x="10008198" y="3094308"/>
            <a:ext cx="16156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HV, HF , HP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707571A-F361-BFFD-3B20-B4B96FDD98D5}"/>
              </a:ext>
            </a:extLst>
          </p:cNvPr>
          <p:cNvCxnSpPr/>
          <p:nvPr/>
        </p:nvCxnSpPr>
        <p:spPr>
          <a:xfrm>
            <a:off x="9763985" y="2400903"/>
            <a:ext cx="12477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6DC5174E-01A6-B9D1-5422-9CE1A05FE81F}"/>
              </a:ext>
            </a:extLst>
          </p:cNvPr>
          <p:cNvCxnSpPr/>
          <p:nvPr/>
        </p:nvCxnSpPr>
        <p:spPr>
          <a:xfrm>
            <a:off x="9752515" y="3287091"/>
            <a:ext cx="12477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2630FC3A-8F51-544A-C1AF-45E8A82D66FA}"/>
              </a:ext>
            </a:extLst>
          </p:cNvPr>
          <p:cNvCxnSpPr/>
          <p:nvPr/>
        </p:nvCxnSpPr>
        <p:spPr>
          <a:xfrm>
            <a:off x="9763985" y="3959846"/>
            <a:ext cx="12477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A7BB5E0D-EDE2-8F53-8A0E-EF8CE5803BBA}"/>
              </a:ext>
            </a:extLst>
          </p:cNvPr>
          <p:cNvSpPr txBox="1"/>
          <p:nvPr/>
        </p:nvSpPr>
        <p:spPr>
          <a:xfrm>
            <a:off x="534444" y="1430029"/>
            <a:ext cx="1684344" cy="1721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LP – </a:t>
            </a:r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Penetration</a:t>
            </a:r>
          </a:p>
          <a:p>
            <a:pPr>
              <a:lnSpc>
                <a:spcPct val="150000"/>
              </a:lnSpc>
            </a:pPr>
            <a:r>
              <a:rPr lang="en-IN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HP – </a:t>
            </a:r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Penetration</a:t>
            </a:r>
          </a:p>
          <a:p>
            <a:pPr>
              <a:lnSpc>
                <a:spcPct val="150000"/>
              </a:lnSpc>
            </a:pPr>
            <a:r>
              <a:rPr lang="en-IN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 – </a:t>
            </a:r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Volume</a:t>
            </a:r>
          </a:p>
          <a:p>
            <a:pPr>
              <a:lnSpc>
                <a:spcPct val="150000"/>
              </a:lnSpc>
            </a:pPr>
            <a:r>
              <a:rPr lang="en-IN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 – </a:t>
            </a:r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Volume</a:t>
            </a:r>
          </a:p>
          <a:p>
            <a:pPr>
              <a:lnSpc>
                <a:spcPct val="150000"/>
              </a:lnSpc>
            </a:pPr>
            <a:r>
              <a:rPr lang="en-IN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HF – </a:t>
            </a:r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Force</a:t>
            </a:r>
          </a:p>
          <a:p>
            <a:pPr>
              <a:lnSpc>
                <a:spcPct val="150000"/>
              </a:lnSpc>
            </a:pPr>
            <a:r>
              <a:rPr lang="en-IN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 – </a:t>
            </a:r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Volume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717B6D60-3CFA-4B88-2C3E-52766F52CA3D}"/>
              </a:ext>
            </a:extLst>
          </p:cNvPr>
          <p:cNvSpPr txBox="1"/>
          <p:nvPr/>
        </p:nvSpPr>
        <p:spPr>
          <a:xfrm>
            <a:off x="538850" y="3218477"/>
            <a:ext cx="1679938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Volume</a:t>
            </a:r>
          </a:p>
          <a:p>
            <a:r>
              <a:rPr lang="en-IN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Back-face Force</a:t>
            </a:r>
          </a:p>
          <a:p>
            <a:r>
              <a:rPr lang="en-IN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DOP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Depth of Penetration</a:t>
            </a: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EC6A722C-4CB2-0B7C-D0CB-0329153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22" y="251880"/>
            <a:ext cx="8262767" cy="528619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2400" dirty="0">
                <a:solidFill>
                  <a:schemeClr val="tx1"/>
                </a:solidFill>
              </a:rPr>
              <a:t>Typical Ballistic Structure Design Criteria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1D4DD0F-F890-D3B6-85B7-36C08ADE6AED}"/>
              </a:ext>
            </a:extLst>
          </p:cNvPr>
          <p:cNvSpPr txBox="1"/>
          <p:nvPr/>
        </p:nvSpPr>
        <p:spPr>
          <a:xfrm>
            <a:off x="473018" y="4142499"/>
            <a:ext cx="1082072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Optimality:</a:t>
            </a:r>
          </a:p>
          <a:p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Cost Low </a:t>
            </a:r>
          </a:p>
          <a:p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DOP Low</a:t>
            </a:r>
          </a:p>
          <a:p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Force low </a:t>
            </a:r>
          </a:p>
          <a:p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Mass low</a:t>
            </a:r>
          </a:p>
          <a:p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Volume low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6EDD-FACA-0202-6473-FCA8AD08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AB9CEB-0123-C1D1-BFC0-B179536BC2B2}"/>
              </a:ext>
            </a:extLst>
          </p:cNvPr>
          <p:cNvSpPr/>
          <p:nvPr/>
        </p:nvSpPr>
        <p:spPr>
          <a:xfrm>
            <a:off x="281152" y="1094508"/>
            <a:ext cx="2214282" cy="54998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CA60BA-8A1D-038B-FBD9-8466ED2A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2800" dirty="0">
                <a:solidFill>
                  <a:schemeClr val="tx1"/>
                </a:solidFill>
              </a:rPr>
              <a:t>Impacted Structures (Simulation Studies)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45A97-EA35-C5CC-11EE-25A740744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7414679-48A6-82E0-F2C9-62D573AE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54" y="1376778"/>
            <a:ext cx="1913878" cy="1481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4B9DDB9-2E43-8DA7-D358-60074BD49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53" y="3100810"/>
            <a:ext cx="1913877" cy="1481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E59F732-23E1-0936-9C73-3CAE5A3EA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53" y="4924002"/>
            <a:ext cx="1913877" cy="1508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1567BB5-47A7-6750-746C-CF31A518E038}"/>
              </a:ext>
            </a:extLst>
          </p:cNvPr>
          <p:cNvSpPr txBox="1"/>
          <p:nvPr/>
        </p:nvSpPr>
        <p:spPr>
          <a:xfrm>
            <a:off x="281152" y="2802815"/>
            <a:ext cx="221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Overall Domain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A74B66A-EE79-4B6B-CE88-90409983531D}"/>
              </a:ext>
            </a:extLst>
          </p:cNvPr>
          <p:cNvSpPr txBox="1"/>
          <p:nvPr/>
        </p:nvSpPr>
        <p:spPr>
          <a:xfrm>
            <a:off x="121128" y="4520533"/>
            <a:ext cx="2442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Computational Model (Axi-Symmetric)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ECD237E-1CF1-EE93-C399-54D1709B7CA4}"/>
              </a:ext>
            </a:extLst>
          </p:cNvPr>
          <p:cNvSpPr txBox="1"/>
          <p:nvPr/>
        </p:nvSpPr>
        <p:spPr>
          <a:xfrm>
            <a:off x="906434" y="6379022"/>
            <a:ext cx="2214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Meshed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A91AC-356C-6463-10F4-2C841F106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639658" y="1094509"/>
            <a:ext cx="9319835" cy="5499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AD12AE-B556-5F9B-274E-E48FD9A4526A}"/>
              </a:ext>
            </a:extLst>
          </p:cNvPr>
          <p:cNvSpPr txBox="1"/>
          <p:nvPr/>
        </p:nvSpPr>
        <p:spPr>
          <a:xfrm>
            <a:off x="442064" y="1049972"/>
            <a:ext cx="1925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BCs and Meshing</a:t>
            </a:r>
          </a:p>
        </p:txBody>
      </p:sp>
    </p:spTree>
    <p:extLst>
      <p:ext uri="{BB962C8B-B14F-4D97-AF65-F5344CB8AC3E}">
        <p14:creationId xmlns:p14="http://schemas.microsoft.com/office/powerpoint/2010/main" val="1561608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6EDD-FACA-0202-6473-FCA8AD08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88BBB5-AB07-182C-098A-AF2B21178545}"/>
              </a:ext>
            </a:extLst>
          </p:cNvPr>
          <p:cNvSpPr/>
          <p:nvPr/>
        </p:nvSpPr>
        <p:spPr>
          <a:xfrm>
            <a:off x="240835" y="1314940"/>
            <a:ext cx="4449243" cy="4589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CA60BA-8A1D-038B-FBD9-8466ED2A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Boundary Conditions and Meshing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45A97-EA35-C5CC-11EE-25A740744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3CD8C3-2366-A533-6C16-84ED96828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82" y="1843903"/>
            <a:ext cx="2987228" cy="3502684"/>
          </a:xfrm>
          <a:prstGeom prst="rect">
            <a:avLst/>
          </a:prstGeom>
          <a:ln>
            <a:noFill/>
          </a:ln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953861E8-30FC-53F4-C90D-CD7FC8C06D60}"/>
              </a:ext>
            </a:extLst>
          </p:cNvPr>
          <p:cNvSpPr/>
          <p:nvPr/>
        </p:nvSpPr>
        <p:spPr>
          <a:xfrm>
            <a:off x="1849508" y="4628759"/>
            <a:ext cx="230505" cy="22606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A0AF98-A6CB-548F-08AE-4591EB25D502}"/>
              </a:ext>
            </a:extLst>
          </p:cNvPr>
          <p:cNvCxnSpPr>
            <a:cxnSpLocks/>
          </p:cNvCxnSpPr>
          <p:nvPr/>
        </p:nvCxnSpPr>
        <p:spPr>
          <a:xfrm>
            <a:off x="2024476" y="4741789"/>
            <a:ext cx="11145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EACE829-1D28-6D3D-218B-2C4E41FB28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4525" y="4114687"/>
            <a:ext cx="147701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DB937C-8FC7-579C-7CDC-AFFAD1924E7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" r="5378"/>
          <a:stretch/>
        </p:blipFill>
        <p:spPr bwMode="auto">
          <a:xfrm>
            <a:off x="4759068" y="1314940"/>
            <a:ext cx="3455505" cy="45890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45BDB-74C5-640C-2A6D-661AABCEE9FF}"/>
              </a:ext>
            </a:extLst>
          </p:cNvPr>
          <p:cNvSpPr txBox="1"/>
          <p:nvPr/>
        </p:nvSpPr>
        <p:spPr>
          <a:xfrm>
            <a:off x="608081" y="5919498"/>
            <a:ext cx="3714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a) </a:t>
            </a:r>
            <a:r>
              <a:rPr lang="id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Finalized Meshed Model with exploded view of finer mesh on area of impact 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3D013-6B03-1835-9768-42C221B94ED8}"/>
              </a:ext>
            </a:extLst>
          </p:cNvPr>
          <p:cNvSpPr txBox="1"/>
          <p:nvPr/>
        </p:nvSpPr>
        <p:spPr>
          <a:xfrm>
            <a:off x="4629445" y="5921851"/>
            <a:ext cx="371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Mesh convergence</a:t>
            </a:r>
            <a:r>
              <a:rPr lang="en-US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analysis 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84F143B-5B40-1AD2-557E-34CE481CDF7A}"/>
              </a:ext>
            </a:extLst>
          </p:cNvPr>
          <p:cNvSpPr/>
          <p:nvPr/>
        </p:nvSpPr>
        <p:spPr>
          <a:xfrm>
            <a:off x="8283563" y="1300732"/>
            <a:ext cx="281727" cy="4589026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26F609-97AB-CD8B-4123-5A586FC5A245}"/>
              </a:ext>
            </a:extLst>
          </p:cNvPr>
          <p:cNvSpPr txBox="1"/>
          <p:nvPr/>
        </p:nvSpPr>
        <p:spPr>
          <a:xfrm>
            <a:off x="8565290" y="1502364"/>
            <a:ext cx="3455505" cy="39703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C3D8R Element Type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used which is an 8-node linear hexahedral element with reduced integration and single integration point.</a:t>
            </a: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Hourglass control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activated which deals with elements distorting without strain energy (unphysical).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Mesh convergence analysis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performed with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D.O.P.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Residual K.E.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decision parameter.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Elements were varied across Thickness of the Impacted zone from 8 to 80 elements. 32 elements across thickness were chosen to make a tradeoff between accuracy and computational cost</a:t>
            </a:r>
          </a:p>
        </p:txBody>
      </p:sp>
    </p:spTree>
    <p:extLst>
      <p:ext uri="{BB962C8B-B14F-4D97-AF65-F5344CB8AC3E}">
        <p14:creationId xmlns:p14="http://schemas.microsoft.com/office/powerpoint/2010/main" val="2522604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6EDD-FACA-0202-6473-FCA8AD08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CA60BA-8A1D-038B-FBD9-8466ED2A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K.E. Vs D.O.P. Studies (20mm)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45A97-EA35-C5CC-11EE-25A740744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B6ACF7-8C56-06B4-0658-2C833E573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32" y="1259695"/>
            <a:ext cx="2726909" cy="23830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87E49B-1974-46A0-DD11-726446DB43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6861" y="1259696"/>
            <a:ext cx="2726909" cy="2383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A08A3-A71D-F650-3C32-3A12179487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18" y="3941558"/>
            <a:ext cx="2741723" cy="2383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CE525-1863-5D5A-9B62-77380F49EB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6208" y="3941558"/>
            <a:ext cx="2741723" cy="2383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75B0DB-5E75-3F2C-2F53-B27666002D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6040" y="2477352"/>
            <a:ext cx="2726909" cy="2169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9A0799-D277-A113-7DC5-AD9D87F52AF6}"/>
              </a:ext>
            </a:extLst>
          </p:cNvPr>
          <p:cNvSpPr txBox="1"/>
          <p:nvPr/>
        </p:nvSpPr>
        <p:spPr>
          <a:xfrm>
            <a:off x="8492369" y="1336119"/>
            <a:ext cx="3671369" cy="418576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2RGUE_20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showed 98%, 96%, 95% and 90% K.E. dissipation for respective imparted velocities beyond 100m/s.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2RGU_20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densified configuration showed ballistic limit of 150m/s with 98% K.E. dissipation showing its better ballistic threshold.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75% K.E.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absorption in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first 3 Layers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observed in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4RG_20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Structures.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4RG_20 showed similar performance as 4RA_20 with a slight variation in Ballistic Limit of 171m/s and 168 m/s.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findings suggest the </a:t>
            </a:r>
            <a:r>
              <a:rPr lang="en-US" sz="1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increased layers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 </a:t>
            </a:r>
            <a:r>
              <a:rPr lang="en-US" sz="1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ballistic limit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variation in gradation.</a:t>
            </a:r>
          </a:p>
        </p:txBody>
      </p:sp>
    </p:spTree>
    <p:extLst>
      <p:ext uri="{BB962C8B-B14F-4D97-AF65-F5344CB8AC3E}">
        <p14:creationId xmlns:p14="http://schemas.microsoft.com/office/powerpoint/2010/main" val="2936521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6EDD-FACA-0202-6473-FCA8AD08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CA60BA-8A1D-038B-FBD9-8466ED2A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Rebound Characterization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45A97-EA35-C5CC-11EE-25A740744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56CDBE-4BA3-CE7D-AE6C-0BA907056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41" y="1108044"/>
            <a:ext cx="4887697" cy="54314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2E8702E-D111-00E3-9FDA-4652C4E8A227}"/>
              </a:ext>
            </a:extLst>
          </p:cNvPr>
          <p:cNvSpPr txBox="1"/>
          <p:nvPr/>
        </p:nvSpPr>
        <p:spPr>
          <a:xfrm>
            <a:off x="6840415" y="3154188"/>
            <a:ext cx="141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2RGU_20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3F02DB-013A-EBFF-559C-AE9F5264C862}"/>
              </a:ext>
            </a:extLst>
          </p:cNvPr>
          <p:cNvSpPr txBox="1"/>
          <p:nvPr/>
        </p:nvSpPr>
        <p:spPr>
          <a:xfrm>
            <a:off x="10008576" y="3147647"/>
            <a:ext cx="141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2RG_20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2BE67B-D168-55DB-4828-4733F22A1D38}"/>
              </a:ext>
            </a:extLst>
          </p:cNvPr>
          <p:cNvSpPr txBox="1"/>
          <p:nvPr/>
        </p:nvSpPr>
        <p:spPr>
          <a:xfrm>
            <a:off x="6840415" y="5713637"/>
            <a:ext cx="141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2RGU_20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88FE98-E5F9-1989-8514-B6B277512197}"/>
              </a:ext>
            </a:extLst>
          </p:cNvPr>
          <p:cNvSpPr txBox="1"/>
          <p:nvPr/>
        </p:nvSpPr>
        <p:spPr>
          <a:xfrm>
            <a:off x="10008576" y="5713637"/>
            <a:ext cx="141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2RG_20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ED67D-E0F8-7C68-4CFF-5A626A202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86" b="30720"/>
          <a:stretch/>
        </p:blipFill>
        <p:spPr>
          <a:xfrm>
            <a:off x="9036592" y="1315182"/>
            <a:ext cx="2973484" cy="18455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0C1BF9-1E7C-D7BD-EB2F-1FA9D20BC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75" b="24820"/>
          <a:stretch/>
        </p:blipFill>
        <p:spPr>
          <a:xfrm>
            <a:off x="5886449" y="1272732"/>
            <a:ext cx="2973484" cy="1888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99E6C7-E816-6C67-7817-E22129C00D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41" b="30723"/>
          <a:stretch/>
        </p:blipFill>
        <p:spPr>
          <a:xfrm>
            <a:off x="9036592" y="3809596"/>
            <a:ext cx="2906841" cy="19040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736FF2-B675-736F-8F3D-3BD6800FA6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9636"/>
          <a:stretch/>
        </p:blipFill>
        <p:spPr>
          <a:xfrm>
            <a:off x="5886449" y="3809596"/>
            <a:ext cx="2982276" cy="19040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4364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6EDD-FACA-0202-6473-FCA8AD08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CA60BA-8A1D-038B-FBD9-8466ED2A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Rebound Characterization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45A97-EA35-C5CC-11EE-25A740744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153D57-9E96-B6FA-7F2C-8748A2E50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62" y="1079546"/>
            <a:ext cx="4870237" cy="54210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0A31B2-508E-C667-2202-982D6C25BD9C}"/>
              </a:ext>
            </a:extLst>
          </p:cNvPr>
          <p:cNvSpPr txBox="1"/>
          <p:nvPr/>
        </p:nvSpPr>
        <p:spPr>
          <a:xfrm>
            <a:off x="6417532" y="3210029"/>
            <a:ext cx="141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4RG_20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1A2E89-34C9-FE5D-2F5E-9CF4F95E16D4}"/>
              </a:ext>
            </a:extLst>
          </p:cNvPr>
          <p:cNvSpPr txBox="1"/>
          <p:nvPr/>
        </p:nvSpPr>
        <p:spPr>
          <a:xfrm>
            <a:off x="9874667" y="3163399"/>
            <a:ext cx="141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4RA_20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17B6CB-9ADE-E7C7-617B-1D08BFA24257}"/>
              </a:ext>
            </a:extLst>
          </p:cNvPr>
          <p:cNvSpPr txBox="1"/>
          <p:nvPr/>
        </p:nvSpPr>
        <p:spPr>
          <a:xfrm>
            <a:off x="6417532" y="5962339"/>
            <a:ext cx="141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4RG_20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626BFA-6F71-8D2E-B3E7-9E783607EEA8}"/>
              </a:ext>
            </a:extLst>
          </p:cNvPr>
          <p:cNvSpPr txBox="1"/>
          <p:nvPr/>
        </p:nvSpPr>
        <p:spPr>
          <a:xfrm>
            <a:off x="9874667" y="5962339"/>
            <a:ext cx="141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4RA_20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CE4BF2-1930-4C9B-2134-06D14E5A2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18" b="35322"/>
          <a:stretch/>
        </p:blipFill>
        <p:spPr>
          <a:xfrm>
            <a:off x="5587538" y="1273397"/>
            <a:ext cx="3115252" cy="19278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5A92E5-4A90-DE62-5AFC-230C79C4D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76" b="25014"/>
          <a:stretch/>
        </p:blipFill>
        <p:spPr>
          <a:xfrm>
            <a:off x="8867429" y="1269024"/>
            <a:ext cx="3121884" cy="19410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6B9BFB-3F14-E48C-1CA4-6359A75DF6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9354" b="27256"/>
          <a:stretch/>
        </p:blipFill>
        <p:spPr>
          <a:xfrm>
            <a:off x="5566588" y="3983339"/>
            <a:ext cx="3136202" cy="1979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B91841-8381-A80A-1A0B-1E09DDD1D5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73" b="24117"/>
          <a:stretch/>
        </p:blipFill>
        <p:spPr>
          <a:xfrm>
            <a:off x="8874061" y="3963349"/>
            <a:ext cx="3115252" cy="19989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0286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29C26C-AF22-254B-171C-9DFE499A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US" sz="32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D9F6B-1CB6-5528-0DDD-20FF1AA257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04568" cy="69116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DB63CDD-CDF9-3296-2052-583F7C782F59}"/>
              </a:ext>
            </a:extLst>
          </p:cNvPr>
          <p:cNvSpPr/>
          <p:nvPr/>
        </p:nvSpPr>
        <p:spPr>
          <a:xfrm>
            <a:off x="0" y="920022"/>
            <a:ext cx="5904467" cy="5705221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B9D476-8819-56B2-D40E-F427240B8E48}"/>
              </a:ext>
            </a:extLst>
          </p:cNvPr>
          <p:cNvSpPr/>
          <p:nvPr/>
        </p:nvSpPr>
        <p:spPr>
          <a:xfrm>
            <a:off x="0" y="971549"/>
            <a:ext cx="5887074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</a:t>
            </a:r>
            <a:r>
              <a:rPr lang="en-US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Properties and Impact studies</a:t>
            </a:r>
          </a:p>
          <a:p>
            <a:pPr algn="ctr"/>
            <a:r>
              <a:rPr lang="en-US" sz="900" b="0" cap="none" spc="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0.3 to 1 mm size and 0.2 to 0.7 </a:t>
            </a:r>
            <a:r>
              <a:rPr lang="en-US" sz="90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900" baseline="-2500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900" b="0" cap="none" spc="0" baseline="-25000" dirty="0">
              <a:ln w="0">
                <a:solidFill>
                  <a:schemeClr val="tx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B64C27-3E32-1C6D-8749-D2D6C0C25247}"/>
              </a:ext>
            </a:extLst>
          </p:cNvPr>
          <p:cNvSpPr txBox="1"/>
          <p:nvPr/>
        </p:nvSpPr>
        <p:spPr>
          <a:xfrm>
            <a:off x="92300" y="1598761"/>
            <a:ext cx="21063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Experimental-1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A35DBA-631F-27A9-7EFF-DE06B0C92CA6}"/>
              </a:ext>
            </a:extLst>
          </p:cNvPr>
          <p:cNvSpPr txBox="1"/>
          <p:nvPr/>
        </p:nvSpPr>
        <p:spPr>
          <a:xfrm>
            <a:off x="3630388" y="1615090"/>
            <a:ext cx="21063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Experimental-2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91A86A-1CB5-B041-AC63-03E53C76FD40}"/>
              </a:ext>
            </a:extLst>
          </p:cNvPr>
          <p:cNvCxnSpPr/>
          <p:nvPr/>
        </p:nvCxnSpPr>
        <p:spPr>
          <a:xfrm>
            <a:off x="2198686" y="1829593"/>
            <a:ext cx="14317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23DD851-E4FC-A6A0-FFA6-59314BC2D300}"/>
              </a:ext>
            </a:extLst>
          </p:cNvPr>
          <p:cNvSpPr txBox="1"/>
          <p:nvPr/>
        </p:nvSpPr>
        <p:spPr>
          <a:xfrm>
            <a:off x="2251535" y="147659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Refinement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042867BC-E8BA-F9F5-D4C8-3B692B3A8CCA}"/>
              </a:ext>
            </a:extLst>
          </p:cNvPr>
          <p:cNvSpPr/>
          <p:nvPr/>
        </p:nvSpPr>
        <p:spPr>
          <a:xfrm rot="5400000">
            <a:off x="2687400" y="554637"/>
            <a:ext cx="163075" cy="3246893"/>
          </a:xfrm>
          <a:prstGeom prst="rightBrace">
            <a:avLst>
              <a:gd name="adj1" fmla="val 8333"/>
              <a:gd name="adj2" fmla="val 4957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1ADAE1-4145-EE06-ADB3-4BCB02146EBD}"/>
              </a:ext>
            </a:extLst>
          </p:cNvPr>
          <p:cNvSpPr txBox="1"/>
          <p:nvPr/>
        </p:nvSpPr>
        <p:spPr>
          <a:xfrm>
            <a:off x="563181" y="2788596"/>
            <a:ext cx="1869423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Battery Of Tests</a:t>
            </a:r>
          </a:p>
          <a:p>
            <a:pPr algn="ctr"/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(Uniform Distribution of sand)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8AAE4B2-C7EC-F1D3-E678-512088C755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9" r="13704"/>
          <a:stretch/>
        </p:blipFill>
        <p:spPr>
          <a:xfrm>
            <a:off x="1648086" y="3303818"/>
            <a:ext cx="1003354" cy="1442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A8404A7-A89A-7994-7F30-FE5734EA80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12" y="4932608"/>
            <a:ext cx="1082001" cy="1415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1968050-8901-1B53-0C50-E17FDAC4EF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53" y="3303818"/>
            <a:ext cx="1082001" cy="1434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9470AF1-D9EC-C7E0-13C2-329CA44C4B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65" y="4932608"/>
            <a:ext cx="1058870" cy="1426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7113984-3838-F67C-E5FD-7D7B20CBDF26}"/>
              </a:ext>
            </a:extLst>
          </p:cNvPr>
          <p:cNvSpPr txBox="1"/>
          <p:nvPr/>
        </p:nvSpPr>
        <p:spPr>
          <a:xfrm>
            <a:off x="1592802" y="4737844"/>
            <a:ext cx="11642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I-Zod Impact Test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F808A7-C80B-7856-0EA0-C53093311775}"/>
              </a:ext>
            </a:extLst>
          </p:cNvPr>
          <p:cNvSpPr txBox="1"/>
          <p:nvPr/>
        </p:nvSpPr>
        <p:spPr>
          <a:xfrm>
            <a:off x="491274" y="4702687"/>
            <a:ext cx="11642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Tensile Test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F7F789-9C74-8CF6-A4BA-4FAE98538E89}"/>
              </a:ext>
            </a:extLst>
          </p:cNvPr>
          <p:cNvSpPr txBox="1"/>
          <p:nvPr/>
        </p:nvSpPr>
        <p:spPr>
          <a:xfrm>
            <a:off x="447495" y="6346826"/>
            <a:ext cx="14649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Flexural Test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7DBD879-E705-9B98-59D5-72E297964C8A}"/>
              </a:ext>
            </a:extLst>
          </p:cNvPr>
          <p:cNvSpPr txBox="1"/>
          <p:nvPr/>
        </p:nvSpPr>
        <p:spPr>
          <a:xfrm>
            <a:off x="1504006" y="6323742"/>
            <a:ext cx="122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Shore D Hardness Test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F4B3E8-7950-BEC5-CA2E-3CFEE81F6A6E}"/>
              </a:ext>
            </a:extLst>
          </p:cNvPr>
          <p:cNvSpPr txBox="1"/>
          <p:nvPr/>
        </p:nvSpPr>
        <p:spPr>
          <a:xfrm>
            <a:off x="3154260" y="2783601"/>
            <a:ext cx="223954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Bullet Impact Tests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E55DFBC-8DEC-3DE7-959E-C2D04E3E424F}"/>
              </a:ext>
            </a:extLst>
          </p:cNvPr>
          <p:cNvGrpSpPr/>
          <p:nvPr/>
        </p:nvGrpSpPr>
        <p:grpSpPr>
          <a:xfrm>
            <a:off x="2983415" y="3437834"/>
            <a:ext cx="4595884" cy="2604728"/>
            <a:chOff x="7568332" y="3826416"/>
            <a:chExt cx="10462343" cy="4730902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403F3F6-E794-D899-F029-C4ED75200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6" t="8149" r="25417" b="8147"/>
            <a:stretch/>
          </p:blipFill>
          <p:spPr>
            <a:xfrm>
              <a:off x="10772585" y="6153144"/>
              <a:ext cx="2773374" cy="2021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840D532B-C6AF-BD68-50ED-F67CF1AF9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48" t="7998" r="41439" b="18283"/>
            <a:stretch/>
          </p:blipFill>
          <p:spPr>
            <a:xfrm>
              <a:off x="7621612" y="6148093"/>
              <a:ext cx="2777549" cy="2031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C5893A5-814F-7450-F56D-A36503109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4" t="9098" r="29231" b="12523"/>
            <a:stretch/>
          </p:blipFill>
          <p:spPr>
            <a:xfrm>
              <a:off x="7662265" y="3826416"/>
              <a:ext cx="2777549" cy="2031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9005BF4-2FFB-AA1A-7EE7-0B84D6E60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96" t="7891" r="27649" b="6562"/>
            <a:stretch/>
          </p:blipFill>
          <p:spPr>
            <a:xfrm>
              <a:off x="10782221" y="3826416"/>
              <a:ext cx="2763738" cy="2021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2F15D63-9B0D-BF7F-2BA1-62E52A45555D}"/>
                </a:ext>
              </a:extLst>
            </p:cNvPr>
            <p:cNvSpPr txBox="1"/>
            <p:nvPr/>
          </p:nvSpPr>
          <p:spPr>
            <a:xfrm>
              <a:off x="8172502" y="5775219"/>
              <a:ext cx="9858173" cy="419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Front Face                                Back Face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8F732ED-BDD9-7363-7A8A-69E4DECE90B3}"/>
                </a:ext>
              </a:extLst>
            </p:cNvPr>
            <p:cNvSpPr txBox="1"/>
            <p:nvPr/>
          </p:nvSpPr>
          <p:spPr>
            <a:xfrm>
              <a:off x="7568332" y="8138064"/>
              <a:ext cx="7376127" cy="419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Front Face                                Back Face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70A9AE92-DB99-7897-BBA2-C2EF3202D9CA}"/>
              </a:ext>
            </a:extLst>
          </p:cNvPr>
          <p:cNvSpPr/>
          <p:nvPr/>
        </p:nvSpPr>
        <p:spPr>
          <a:xfrm>
            <a:off x="5910479" y="968760"/>
            <a:ext cx="6303501" cy="5656483"/>
          </a:xfrm>
          <a:prstGeom prst="rect">
            <a:avLst/>
          </a:prstGeom>
          <a:solidFill>
            <a:schemeClr val="accent3">
              <a:lumMod val="40000"/>
              <a:lumOff val="6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DCF4C1-1F3B-82F3-7DAB-5EAA46F9C580}"/>
              </a:ext>
            </a:extLst>
          </p:cNvPr>
          <p:cNvSpPr/>
          <p:nvPr/>
        </p:nvSpPr>
        <p:spPr>
          <a:xfrm>
            <a:off x="5904466" y="968759"/>
            <a:ext cx="6287533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Effective Properties Extraction and Simulation Studies</a:t>
            </a:r>
          </a:p>
          <a:p>
            <a:pPr algn="ctr"/>
            <a:r>
              <a:rPr lang="en-US" sz="900" b="0" cap="none" spc="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0.3 to 1 mm size and 0.2 to 0.6 V</a:t>
            </a:r>
            <a:r>
              <a:rPr lang="en-US" sz="900" b="0" cap="none" spc="0" baseline="-2500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7AE68406-40F3-77E9-FEC8-652F1156528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2" r="29053"/>
          <a:stretch/>
        </p:blipFill>
        <p:spPr>
          <a:xfrm>
            <a:off x="6125211" y="1821823"/>
            <a:ext cx="1160478" cy="971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015DC84-198C-8653-EED4-CEC79C58C27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2" t="3709" r="27813"/>
          <a:stretch/>
        </p:blipFill>
        <p:spPr>
          <a:xfrm>
            <a:off x="7771136" y="1821345"/>
            <a:ext cx="1165630" cy="960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25992DC-21CD-6DE3-BC7D-F11C6952E00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1" t="2752" r="30590" b="4069"/>
          <a:stretch/>
        </p:blipFill>
        <p:spPr>
          <a:xfrm>
            <a:off x="9374588" y="1813139"/>
            <a:ext cx="1119862" cy="960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D6CF2F3-A48F-113F-427E-CDA24B8B0B1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0" t="2731" r="29980"/>
          <a:stretch/>
        </p:blipFill>
        <p:spPr>
          <a:xfrm>
            <a:off x="10829081" y="1810109"/>
            <a:ext cx="1200994" cy="960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C36735E-F8A8-B7AB-AA9E-CA0C60C5C32D}"/>
              </a:ext>
            </a:extLst>
          </p:cNvPr>
          <p:cNvSpPr txBox="1"/>
          <p:nvPr/>
        </p:nvSpPr>
        <p:spPr>
          <a:xfrm>
            <a:off x="6208042" y="1445812"/>
            <a:ext cx="1037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100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=0.2</a:t>
            </a:r>
            <a:b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Size=0.1mm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A70360-33B9-E15F-5443-325D0CF02E5A}"/>
              </a:ext>
            </a:extLst>
          </p:cNvPr>
          <p:cNvSpPr txBox="1"/>
          <p:nvPr/>
        </p:nvSpPr>
        <p:spPr>
          <a:xfrm>
            <a:off x="7841763" y="1445812"/>
            <a:ext cx="1037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100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=0.3</a:t>
            </a:r>
            <a:b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Size=0.2mm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56185D8-5A33-3738-3050-F596DF5CE1AC}"/>
              </a:ext>
            </a:extLst>
          </p:cNvPr>
          <p:cNvSpPr txBox="1"/>
          <p:nvPr/>
        </p:nvSpPr>
        <p:spPr>
          <a:xfrm>
            <a:off x="9404068" y="1427906"/>
            <a:ext cx="1037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100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=0.5</a:t>
            </a:r>
            <a:b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Size=0.9mm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3476F5A-A045-A8AA-846E-51C9CB0441B5}"/>
              </a:ext>
            </a:extLst>
          </p:cNvPr>
          <p:cNvSpPr txBox="1"/>
          <p:nvPr/>
        </p:nvSpPr>
        <p:spPr>
          <a:xfrm>
            <a:off x="10898574" y="1429349"/>
            <a:ext cx="1037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100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=0.6</a:t>
            </a:r>
            <a:b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Size=1mm</a:t>
            </a:r>
          </a:p>
        </p:txBody>
      </p:sp>
      <p:sp>
        <p:nvSpPr>
          <p:cNvPr id="93" name="Right Brace 92">
            <a:extLst>
              <a:ext uri="{FF2B5EF4-FFF2-40B4-BE49-F238E27FC236}">
                <a16:creationId xmlns:a16="http://schemas.microsoft.com/office/drawing/2014/main" id="{AA9C62AA-1872-5BBA-9751-71D811569BD7}"/>
              </a:ext>
            </a:extLst>
          </p:cNvPr>
          <p:cNvSpPr/>
          <p:nvPr/>
        </p:nvSpPr>
        <p:spPr>
          <a:xfrm rot="5400000">
            <a:off x="8963314" y="736458"/>
            <a:ext cx="213797" cy="4390738"/>
          </a:xfrm>
          <a:prstGeom prst="rightBrace">
            <a:avLst>
              <a:gd name="adj1" fmla="val 8333"/>
              <a:gd name="adj2" fmla="val 5048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D2271466-82E4-D987-7100-28F29AF736B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88"/>
          <a:stretch/>
        </p:blipFill>
        <p:spPr>
          <a:xfrm>
            <a:off x="6284725" y="3027752"/>
            <a:ext cx="1101490" cy="6669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8CC3F783-9169-0EE5-D148-CFAFB106D9A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94"/>
          <a:stretch/>
        </p:blipFill>
        <p:spPr>
          <a:xfrm>
            <a:off x="7598692" y="3036493"/>
            <a:ext cx="1131942" cy="6873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4739F99-FAD3-B8B5-E229-AA504DED303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47"/>
          <a:stretch/>
        </p:blipFill>
        <p:spPr>
          <a:xfrm>
            <a:off x="10950224" y="3034386"/>
            <a:ext cx="1147146" cy="6873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7055667B-79DB-2401-09DD-1C8F784AFE9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3478"/>
          <a:stretch/>
        </p:blipFill>
        <p:spPr>
          <a:xfrm>
            <a:off x="9546961" y="3036493"/>
            <a:ext cx="1147146" cy="6873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79DD7915-1317-D64E-3ED5-CF3E6E21B479}"/>
              </a:ext>
            </a:extLst>
          </p:cNvPr>
          <p:cNvSpPr txBox="1"/>
          <p:nvPr/>
        </p:nvSpPr>
        <p:spPr>
          <a:xfrm>
            <a:off x="6663829" y="3679864"/>
            <a:ext cx="6957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9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sz="900" baseline="-250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81C1C6C-CF5E-A4AE-F78A-B0B460D31E53}"/>
              </a:ext>
            </a:extLst>
          </p:cNvPr>
          <p:cNvSpPr txBox="1"/>
          <p:nvPr/>
        </p:nvSpPr>
        <p:spPr>
          <a:xfrm>
            <a:off x="7981329" y="3700355"/>
            <a:ext cx="5868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9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sz="900" baseline="-25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D53ACB5-6EBB-9A3E-DA81-57916BD69725}"/>
              </a:ext>
            </a:extLst>
          </p:cNvPr>
          <p:cNvSpPr txBox="1"/>
          <p:nvPr/>
        </p:nvSpPr>
        <p:spPr>
          <a:xfrm>
            <a:off x="9934519" y="3707746"/>
            <a:ext cx="4144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9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9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6CD1A5-9BE4-B406-6F79-25489321AD2C}"/>
              </a:ext>
            </a:extLst>
          </p:cNvPr>
          <p:cNvSpPr txBox="1"/>
          <p:nvPr/>
        </p:nvSpPr>
        <p:spPr>
          <a:xfrm>
            <a:off x="11351143" y="3694663"/>
            <a:ext cx="3641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9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US" sz="900" baseline="-250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90B3728-2412-1CEA-A093-DD025DD9DEB4}"/>
              </a:ext>
            </a:extLst>
          </p:cNvPr>
          <p:cNvSpPr txBox="1"/>
          <p:nvPr/>
        </p:nvSpPr>
        <p:spPr>
          <a:xfrm>
            <a:off x="8164663" y="2731140"/>
            <a:ext cx="2224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Representative Volume Element</a:t>
            </a:r>
          </a:p>
        </p:txBody>
      </p:sp>
      <p:sp>
        <p:nvSpPr>
          <p:cNvPr id="105" name="Right Brace 104">
            <a:extLst>
              <a:ext uri="{FF2B5EF4-FFF2-40B4-BE49-F238E27FC236}">
                <a16:creationId xmlns:a16="http://schemas.microsoft.com/office/drawing/2014/main" id="{566EE92A-1028-5CF3-BCB7-1E7A8AF7A916}"/>
              </a:ext>
            </a:extLst>
          </p:cNvPr>
          <p:cNvSpPr/>
          <p:nvPr/>
        </p:nvSpPr>
        <p:spPr>
          <a:xfrm rot="5400000">
            <a:off x="9061013" y="1754709"/>
            <a:ext cx="150150" cy="4390738"/>
          </a:xfrm>
          <a:prstGeom prst="rightBrace">
            <a:avLst>
              <a:gd name="adj1" fmla="val 8333"/>
              <a:gd name="adj2" fmla="val 50484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13A97E0-A9DC-1708-9FB4-A26E1BB41795}"/>
              </a:ext>
            </a:extLst>
          </p:cNvPr>
          <p:cNvSpPr/>
          <p:nvPr/>
        </p:nvSpPr>
        <p:spPr>
          <a:xfrm>
            <a:off x="8794047" y="3262664"/>
            <a:ext cx="65703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b="0" cap="none" spc="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Disp</a:t>
            </a:r>
            <a:r>
              <a:rPr lang="en-US" sz="90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BCs</a:t>
            </a:r>
            <a:endParaRPr lang="en-US" sz="900" b="0" cap="none" spc="0" dirty="0">
              <a:ln w="0">
                <a:solidFill>
                  <a:schemeClr val="tx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B9642E2-3FED-4733-10DC-33DD0F5A0336}"/>
              </a:ext>
            </a:extLst>
          </p:cNvPr>
          <p:cNvSpPr txBox="1"/>
          <p:nvPr/>
        </p:nvSpPr>
        <p:spPr>
          <a:xfrm>
            <a:off x="7614866" y="4031711"/>
            <a:ext cx="3092576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Effective Properties E, </a:t>
            </a:r>
            <a:r>
              <a:rPr lang="en-US" sz="1100" b="1" i="1" dirty="0">
                <a:solidFill>
                  <a:srgbClr val="2021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G (Quasi-Isotropic)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89069C3-654C-B4A6-A7FB-5A06572C7808}"/>
              </a:ext>
            </a:extLst>
          </p:cNvPr>
          <p:cNvSpPr txBox="1"/>
          <p:nvPr/>
        </p:nvSpPr>
        <p:spPr>
          <a:xfrm>
            <a:off x="8249490" y="4338597"/>
            <a:ext cx="1823328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Simulation Impact Studies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09839A51-D6EB-872A-DCC1-D2CB7C4401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79374" y="4718026"/>
            <a:ext cx="1275154" cy="140114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5C21214-A4CC-AA9A-27E4-85D4C719421C}"/>
              </a:ext>
            </a:extLst>
          </p:cNvPr>
          <p:cNvGrpSpPr/>
          <p:nvPr/>
        </p:nvGrpSpPr>
        <p:grpSpPr>
          <a:xfrm>
            <a:off x="9404069" y="4718025"/>
            <a:ext cx="1359877" cy="1352520"/>
            <a:chOff x="9590507" y="455459"/>
            <a:chExt cx="1620275" cy="1470607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C62989-30FA-BC52-1FB2-284CF24179DF}"/>
                </a:ext>
              </a:extLst>
            </p:cNvPr>
            <p:cNvSpPr/>
            <p:nvPr/>
          </p:nvSpPr>
          <p:spPr>
            <a:xfrm>
              <a:off x="9590507" y="455459"/>
              <a:ext cx="324055" cy="13108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B2672DC-E1C1-F87F-E9FF-B86D54023C38}"/>
                </a:ext>
              </a:extLst>
            </p:cNvPr>
            <p:cNvSpPr/>
            <p:nvPr/>
          </p:nvSpPr>
          <p:spPr>
            <a:xfrm>
              <a:off x="9914562" y="455470"/>
              <a:ext cx="324055" cy="13108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39587D8-0570-D941-4021-061C97B643F8}"/>
                </a:ext>
              </a:extLst>
            </p:cNvPr>
            <p:cNvSpPr/>
            <p:nvPr/>
          </p:nvSpPr>
          <p:spPr>
            <a:xfrm>
              <a:off x="10238617" y="455459"/>
              <a:ext cx="324055" cy="13108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C3C5A69-500D-65FA-BD2A-C22F366581D4}"/>
                </a:ext>
              </a:extLst>
            </p:cNvPr>
            <p:cNvSpPr/>
            <p:nvPr/>
          </p:nvSpPr>
          <p:spPr>
            <a:xfrm>
              <a:off x="10562672" y="455459"/>
              <a:ext cx="324055" cy="13108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F755785-07D7-A368-77C4-97815EB78599}"/>
                </a:ext>
              </a:extLst>
            </p:cNvPr>
            <p:cNvSpPr/>
            <p:nvPr/>
          </p:nvSpPr>
          <p:spPr>
            <a:xfrm>
              <a:off x="10886727" y="455459"/>
              <a:ext cx="324055" cy="13108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ight Brace 116">
              <a:extLst>
                <a:ext uri="{FF2B5EF4-FFF2-40B4-BE49-F238E27FC236}">
                  <a16:creationId xmlns:a16="http://schemas.microsoft.com/office/drawing/2014/main" id="{4F0F500C-CACD-0BD9-C1D0-0CE509A3BB45}"/>
                </a:ext>
              </a:extLst>
            </p:cNvPr>
            <p:cNvSpPr/>
            <p:nvPr/>
          </p:nvSpPr>
          <p:spPr>
            <a:xfrm rot="5400000">
              <a:off x="10296764" y="1512299"/>
              <a:ext cx="149116" cy="678417"/>
            </a:xfrm>
            <a:prstGeom prst="rightBrac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9C751FA1-D087-781D-9210-4B14BE2B7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006215"/>
              </p:ext>
            </p:extLst>
          </p:nvPr>
        </p:nvGraphicFramePr>
        <p:xfrm>
          <a:off x="9374588" y="6051220"/>
          <a:ext cx="138936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872">
                  <a:extLst>
                    <a:ext uri="{9D8B030D-6E8A-4147-A177-3AD203B41FA5}">
                      <a16:colId xmlns:a16="http://schemas.microsoft.com/office/drawing/2014/main" val="3070276350"/>
                    </a:ext>
                  </a:extLst>
                </a:gridCol>
                <a:gridCol w="277872">
                  <a:extLst>
                    <a:ext uri="{9D8B030D-6E8A-4147-A177-3AD203B41FA5}">
                      <a16:colId xmlns:a16="http://schemas.microsoft.com/office/drawing/2014/main" val="2790267398"/>
                    </a:ext>
                  </a:extLst>
                </a:gridCol>
                <a:gridCol w="277872">
                  <a:extLst>
                    <a:ext uri="{9D8B030D-6E8A-4147-A177-3AD203B41FA5}">
                      <a16:colId xmlns:a16="http://schemas.microsoft.com/office/drawing/2014/main" val="3023548867"/>
                    </a:ext>
                  </a:extLst>
                </a:gridCol>
                <a:gridCol w="277872">
                  <a:extLst>
                    <a:ext uri="{9D8B030D-6E8A-4147-A177-3AD203B41FA5}">
                      <a16:colId xmlns:a16="http://schemas.microsoft.com/office/drawing/2014/main" val="4264567829"/>
                    </a:ext>
                  </a:extLst>
                </a:gridCol>
                <a:gridCol w="277872">
                  <a:extLst>
                    <a:ext uri="{9D8B030D-6E8A-4147-A177-3AD203B41FA5}">
                      <a16:colId xmlns:a16="http://schemas.microsoft.com/office/drawing/2014/main" val="630871622"/>
                    </a:ext>
                  </a:extLst>
                </a:gridCol>
              </a:tblGrid>
              <a:tr h="325448"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 vi</a:t>
                      </a:r>
                      <a:br>
                        <a:rPr lang="en-US" sz="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 vi</a:t>
                      </a:r>
                    </a:p>
                    <a:p>
                      <a:pPr algn="ctr"/>
                      <a:r>
                        <a:rPr lang="en-US" sz="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 vi</a:t>
                      </a:r>
                    </a:p>
                    <a:p>
                      <a:pPr algn="ctr"/>
                      <a:r>
                        <a:rPr lang="en-US" sz="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0.425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 vi</a:t>
                      </a:r>
                    </a:p>
                    <a:p>
                      <a:pPr algn="ctr"/>
                      <a:r>
                        <a:rPr lang="en-US" sz="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 vi</a:t>
                      </a:r>
                    </a:p>
                    <a:p>
                      <a:pPr algn="ctr"/>
                      <a:r>
                        <a:rPr lang="en-US" sz="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18202"/>
                  </a:ext>
                </a:extLst>
              </a:tr>
            </a:tbl>
          </a:graphicData>
        </a:graphic>
      </p:graphicFrame>
      <p:pic>
        <p:nvPicPr>
          <p:cNvPr id="120" name="Picture 119">
            <a:extLst>
              <a:ext uri="{FF2B5EF4-FFF2-40B4-BE49-F238E27FC236}">
                <a16:creationId xmlns:a16="http://schemas.microsoft.com/office/drawing/2014/main" id="{69B38989-10FF-82CB-0CBC-E81EBF50CA3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94" y="4719842"/>
            <a:ext cx="1962511" cy="1399328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36E8D6F4-3C6A-3C4A-7F53-3770A96911CD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596" y="4718025"/>
            <a:ext cx="1362403" cy="12153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D8C97B9E-298A-64DB-AD72-5E17052DB218}"/>
              </a:ext>
            </a:extLst>
          </p:cNvPr>
          <p:cNvSpPr txBox="1"/>
          <p:nvPr/>
        </p:nvSpPr>
        <p:spPr>
          <a:xfrm>
            <a:off x="6140176" y="6113765"/>
            <a:ext cx="1037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Axy Sym</a:t>
            </a:r>
            <a:b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BCs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00CF410-03F3-E649-96A0-CDEE6387D2C8}"/>
              </a:ext>
            </a:extLst>
          </p:cNvPr>
          <p:cNvSpPr txBox="1"/>
          <p:nvPr/>
        </p:nvSpPr>
        <p:spPr>
          <a:xfrm>
            <a:off x="7551364" y="6110393"/>
            <a:ext cx="15263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Projectile Impact on</a:t>
            </a:r>
          </a:p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Configurations</a:t>
            </a:r>
            <a:endParaRPr lang="en-US" sz="1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940BE9F-85DF-F638-5E6B-203BC758CD70}"/>
              </a:ext>
            </a:extLst>
          </p:cNvPr>
          <p:cNvSpPr txBox="1"/>
          <p:nvPr/>
        </p:nvSpPr>
        <p:spPr>
          <a:xfrm>
            <a:off x="10760602" y="6060955"/>
            <a:ext cx="15263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Studies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DE0D49D-72E1-175A-8ACB-0B4F1EAE3726}"/>
              </a:ext>
            </a:extLst>
          </p:cNvPr>
          <p:cNvSpPr/>
          <p:nvPr/>
        </p:nvSpPr>
        <p:spPr>
          <a:xfrm rot="5400000">
            <a:off x="2689614" y="1804810"/>
            <a:ext cx="170815" cy="1869422"/>
          </a:xfrm>
          <a:prstGeom prst="rightBrace">
            <a:avLst>
              <a:gd name="adj1" fmla="val 8333"/>
              <a:gd name="adj2" fmla="val 4957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9DAE7-3657-EF9F-8FF7-B0D001BE4F42}"/>
              </a:ext>
            </a:extLst>
          </p:cNvPr>
          <p:cNvSpPr txBox="1"/>
          <p:nvPr/>
        </p:nvSpPr>
        <p:spPr>
          <a:xfrm>
            <a:off x="1121155" y="2302818"/>
            <a:ext cx="324689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Refined Specimens and Structures</a:t>
            </a:r>
          </a:p>
        </p:txBody>
      </p:sp>
    </p:spTree>
    <p:extLst>
      <p:ext uri="{BB962C8B-B14F-4D97-AF65-F5344CB8AC3E}">
        <p14:creationId xmlns:p14="http://schemas.microsoft.com/office/powerpoint/2010/main" val="3451521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6EDD-FACA-0202-6473-FCA8AD08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CA60BA-8A1D-038B-FBD9-8466ED2A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K.E. Vs D.O.P. (40mm)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45A97-EA35-C5CC-11EE-25A740744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99FF63-CCEF-C3C0-DF66-8740879754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709" y="1460536"/>
            <a:ext cx="2574496" cy="1968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FCDE6B-9F8C-B85F-BE98-043B5D47FF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6204" y="1460536"/>
            <a:ext cx="2558469" cy="1968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920C66-8165-5E88-71D4-721F201FFC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708" y="3741709"/>
            <a:ext cx="2558469" cy="1956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E542A6-AC58-BA37-54BC-06B196E30B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6205" y="3741707"/>
            <a:ext cx="2558468" cy="1956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FBC050-1019-14C7-A64C-1A947129D3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8672" y="2450895"/>
            <a:ext cx="2558469" cy="1956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3D3A4A-11DB-B007-BF79-2E353298C249}"/>
              </a:ext>
            </a:extLst>
          </p:cNvPr>
          <p:cNvSpPr txBox="1"/>
          <p:nvPr/>
        </p:nvSpPr>
        <p:spPr>
          <a:xfrm>
            <a:off x="8258935" y="1336119"/>
            <a:ext cx="3671369" cy="39703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4RGUE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showed 98%, 90% K.E. dissipation for 210m/s and 225m/s.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4RGU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densified configuration showed ballistic limit of 250m/s with 97% and 90% K.E. dissipation at 250m/s and 275m/s showing its better ballistic threshold.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90% K.E.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absorption in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first 3 Layers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observed in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4RG_40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Structures.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4RG_40 showed similar performance as 4RA_40 with a slight variation in Ballistic Limit of 215m/s and 210 m/s.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findings suggest the </a:t>
            </a:r>
            <a:r>
              <a:rPr lang="en-US" sz="1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increased layers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 </a:t>
            </a:r>
            <a:r>
              <a:rPr lang="en-US" sz="1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ballistic limit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variation in gradation.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6B3ED-8AB1-F525-7578-8CA08ADA4AA5}"/>
              </a:ext>
            </a:extLst>
          </p:cNvPr>
          <p:cNvSpPr txBox="1"/>
          <p:nvPr/>
        </p:nvSpPr>
        <p:spPr>
          <a:xfrm>
            <a:off x="7104289" y="2495568"/>
            <a:ext cx="769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 Black" panose="020B0A04020102020204" pitchFamily="34" charset="0"/>
                <a:cs typeface="Times New Roman" panose="02020603050405020304" pitchFamily="18" charset="0"/>
              </a:rPr>
              <a:t>4RA_40</a:t>
            </a:r>
          </a:p>
        </p:txBody>
      </p:sp>
    </p:spTree>
    <p:extLst>
      <p:ext uri="{BB962C8B-B14F-4D97-AF65-F5344CB8AC3E}">
        <p14:creationId xmlns:p14="http://schemas.microsoft.com/office/powerpoint/2010/main" val="3703050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6EDD-FACA-0202-6473-FCA8AD08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CA60BA-8A1D-038B-FBD9-8466ED2A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Back face Signature Characterization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45A97-EA35-C5CC-11EE-25A740744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FFF4D9-827B-8D3F-18CD-54999F82A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9037"/>
            <a:ext cx="5187462" cy="5526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0D25A65-C512-AB1C-D3A7-9353185EF876}"/>
              </a:ext>
            </a:extLst>
          </p:cNvPr>
          <p:cNvSpPr txBox="1"/>
          <p:nvPr/>
        </p:nvSpPr>
        <p:spPr>
          <a:xfrm>
            <a:off x="6296759" y="2490028"/>
            <a:ext cx="141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3RG_40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251B45-B57A-9173-9E2B-10BEC42CFEFC}"/>
              </a:ext>
            </a:extLst>
          </p:cNvPr>
          <p:cNvSpPr txBox="1"/>
          <p:nvPr/>
        </p:nvSpPr>
        <p:spPr>
          <a:xfrm>
            <a:off x="9667144" y="2474276"/>
            <a:ext cx="141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4RG_40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E03E05-9DAC-9FD2-7B9E-4A082ECAB35E}"/>
              </a:ext>
            </a:extLst>
          </p:cNvPr>
          <p:cNvSpPr txBox="1"/>
          <p:nvPr/>
        </p:nvSpPr>
        <p:spPr>
          <a:xfrm>
            <a:off x="6296759" y="4267169"/>
            <a:ext cx="141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4RGU_40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957A42-51EF-88BA-8A17-4728DC2885E4}"/>
              </a:ext>
            </a:extLst>
          </p:cNvPr>
          <p:cNvSpPr txBox="1"/>
          <p:nvPr/>
        </p:nvSpPr>
        <p:spPr>
          <a:xfrm>
            <a:off x="9456127" y="4301240"/>
            <a:ext cx="141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4RGUE_40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4AFA41-A730-D97E-80B7-D4274B9719BB}"/>
              </a:ext>
            </a:extLst>
          </p:cNvPr>
          <p:cNvSpPr txBox="1"/>
          <p:nvPr/>
        </p:nvSpPr>
        <p:spPr>
          <a:xfrm>
            <a:off x="8040565" y="6141110"/>
            <a:ext cx="141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4RA_40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EDEAF02-3445-B09C-4102-6AAAD14D3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516" y="1074256"/>
            <a:ext cx="2901462" cy="14338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160DB29-E797-F0D8-9E84-57020A02E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77" y="1039692"/>
            <a:ext cx="2901462" cy="1499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D13F2CF-7DE4-5273-9A47-1E311821DF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516" y="2840478"/>
            <a:ext cx="2901462" cy="14639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A6CC4D4-5BCD-B69C-09A8-66B92BAD9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77" y="2832585"/>
            <a:ext cx="2910741" cy="14994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732705-C69D-6F4D-761D-FAAA9EEF55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8" y="4719518"/>
            <a:ext cx="2901462" cy="13939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7023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6EDD-FACA-0202-6473-FCA8AD08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6B4FAA9-84C4-5025-8EF1-6884EC3C5F7E}"/>
              </a:ext>
            </a:extLst>
          </p:cNvPr>
          <p:cNvSpPr/>
          <p:nvPr/>
        </p:nvSpPr>
        <p:spPr>
          <a:xfrm>
            <a:off x="7957038" y="1031827"/>
            <a:ext cx="4234962" cy="55934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618D65-7198-91B9-ADD9-F9EC21755C11}"/>
              </a:ext>
            </a:extLst>
          </p:cNvPr>
          <p:cNvSpPr/>
          <p:nvPr/>
        </p:nvSpPr>
        <p:spPr>
          <a:xfrm>
            <a:off x="0" y="1031827"/>
            <a:ext cx="7957038" cy="5593416"/>
          </a:xfrm>
          <a:prstGeom prst="rect">
            <a:avLst/>
          </a:prstGeom>
          <a:solidFill>
            <a:schemeClr val="bg2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CA60BA-8A1D-038B-FBD9-8466ED2A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S.E.A Optimization Approach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45A97-EA35-C5CC-11EE-25A740744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8D3037-C595-8CDA-8DC7-7B6A9B5C850E}"/>
              </a:ext>
            </a:extLst>
          </p:cNvPr>
          <p:cNvSpPr txBox="1"/>
          <p:nvPr/>
        </p:nvSpPr>
        <p:spPr>
          <a:xfrm>
            <a:off x="0" y="1031827"/>
            <a:ext cx="661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using Specific energy absorption approach [15]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8F53ED1-3D62-7161-A128-9FA9C42A2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134192"/>
              </p:ext>
            </p:extLst>
          </p:nvPr>
        </p:nvGraphicFramePr>
        <p:xfrm>
          <a:off x="3250723" y="1539455"/>
          <a:ext cx="4502196" cy="2057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71101">
                  <a:extLst>
                    <a:ext uri="{9D8B030D-6E8A-4147-A177-3AD203B41FA5}">
                      <a16:colId xmlns:a16="http://schemas.microsoft.com/office/drawing/2014/main" val="3806577573"/>
                    </a:ext>
                  </a:extLst>
                </a:gridCol>
                <a:gridCol w="1279997">
                  <a:extLst>
                    <a:ext uri="{9D8B030D-6E8A-4147-A177-3AD203B41FA5}">
                      <a16:colId xmlns:a16="http://schemas.microsoft.com/office/drawing/2014/main" val="3319452359"/>
                    </a:ext>
                  </a:extLst>
                </a:gridCol>
                <a:gridCol w="1125549">
                  <a:extLst>
                    <a:ext uri="{9D8B030D-6E8A-4147-A177-3AD203B41FA5}">
                      <a16:colId xmlns:a16="http://schemas.microsoft.com/office/drawing/2014/main" val="1011388452"/>
                    </a:ext>
                  </a:extLst>
                </a:gridCol>
                <a:gridCol w="1125549">
                  <a:extLst>
                    <a:ext uri="{9D8B030D-6E8A-4147-A177-3AD203B41FA5}">
                      <a16:colId xmlns:a16="http://schemas.microsoft.com/office/drawing/2014/main" val="4110296405"/>
                    </a:ext>
                  </a:extLst>
                </a:gridCol>
              </a:tblGrid>
              <a:tr h="27192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Multi-Layered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Thickness(mm)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Areal Density of target (kg/m</a:t>
                      </a:r>
                      <a:r>
                        <a:rPr lang="en-US" sz="11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 of target</a:t>
                      </a:r>
                    </a:p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(J-m</a:t>
                      </a:r>
                      <a:r>
                        <a:rPr lang="en-US" sz="11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/kg)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715845"/>
                  </a:ext>
                </a:extLst>
              </a:tr>
              <a:tr h="236314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2RG_20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599595"/>
                  </a:ext>
                </a:extLst>
              </a:tr>
              <a:tr h="236314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2RGU_20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782288"/>
                  </a:ext>
                </a:extLst>
              </a:tr>
              <a:tr h="236314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2RGUE_20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736601"/>
                  </a:ext>
                </a:extLst>
              </a:tr>
              <a:tr h="236314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4RG_20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002596"/>
                  </a:ext>
                </a:extLst>
              </a:tr>
              <a:tr h="236314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4RA_20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79666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EAC0782-8103-C71B-E8B8-BECDF1256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385477"/>
              </p:ext>
            </p:extLst>
          </p:nvPr>
        </p:nvGraphicFramePr>
        <p:xfrm>
          <a:off x="3250723" y="4252707"/>
          <a:ext cx="4502196" cy="2057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71101">
                  <a:extLst>
                    <a:ext uri="{9D8B030D-6E8A-4147-A177-3AD203B41FA5}">
                      <a16:colId xmlns:a16="http://schemas.microsoft.com/office/drawing/2014/main" val="3806577573"/>
                    </a:ext>
                  </a:extLst>
                </a:gridCol>
                <a:gridCol w="1279997">
                  <a:extLst>
                    <a:ext uri="{9D8B030D-6E8A-4147-A177-3AD203B41FA5}">
                      <a16:colId xmlns:a16="http://schemas.microsoft.com/office/drawing/2014/main" val="3319452359"/>
                    </a:ext>
                  </a:extLst>
                </a:gridCol>
                <a:gridCol w="1125549">
                  <a:extLst>
                    <a:ext uri="{9D8B030D-6E8A-4147-A177-3AD203B41FA5}">
                      <a16:colId xmlns:a16="http://schemas.microsoft.com/office/drawing/2014/main" val="1011388452"/>
                    </a:ext>
                  </a:extLst>
                </a:gridCol>
                <a:gridCol w="1125549">
                  <a:extLst>
                    <a:ext uri="{9D8B030D-6E8A-4147-A177-3AD203B41FA5}">
                      <a16:colId xmlns:a16="http://schemas.microsoft.com/office/drawing/2014/main" val="4110296405"/>
                    </a:ext>
                  </a:extLst>
                </a:gridCol>
              </a:tblGrid>
              <a:tr h="27192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Multi-Layered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Thickness(mm)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Areal Density of target (kg/m</a:t>
                      </a:r>
                      <a:r>
                        <a:rPr lang="en-US" sz="11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 of target</a:t>
                      </a:r>
                    </a:p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(J-m</a:t>
                      </a:r>
                      <a:r>
                        <a:rPr lang="en-US" sz="11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/kg)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715845"/>
                  </a:ext>
                </a:extLst>
              </a:tr>
              <a:tr h="236314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3RG_40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599595"/>
                  </a:ext>
                </a:extLst>
              </a:tr>
              <a:tr h="236314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4RG_40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782288"/>
                  </a:ext>
                </a:extLst>
              </a:tr>
              <a:tr h="236314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4RGU_40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736601"/>
                  </a:ext>
                </a:extLst>
              </a:tr>
              <a:tr h="236314"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4RA_40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002596"/>
                  </a:ext>
                </a:extLst>
              </a:tr>
              <a:tr h="23631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4RGUE_40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7966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94D392-5B3E-45FF-2728-682C1EA050EC}"/>
                  </a:ext>
                </a:extLst>
              </p:cNvPr>
              <p:cNvSpPr txBox="1"/>
              <p:nvPr/>
            </p:nvSpPr>
            <p:spPr>
              <a:xfrm>
                <a:off x="155743" y="1967615"/>
                <a:ext cx="2955495" cy="33137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𝑡𝑖</m:t>
                          </m:r>
                        </m:e>
                      </m:nary>
                    </m:oMath>
                  </m:oMathPara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Density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 material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=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Thickness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layer</a:t>
                </a:r>
              </a:p>
              <a:p>
                <a:endParaRPr lang="en-US" dirty="0"/>
              </a:p>
              <a:p>
                <a:r>
                  <a:rPr lang="en-US" i="1" dirty="0"/>
                  <a:t>SEA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energy absorbed by the target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Areal density of target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94D392-5B3E-45FF-2728-682C1EA05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43" y="1967615"/>
                <a:ext cx="2955495" cy="3313792"/>
              </a:xfrm>
              <a:prstGeom prst="rect">
                <a:avLst/>
              </a:prstGeom>
              <a:blipFill>
                <a:blip r:embed="rId3"/>
                <a:stretch>
                  <a:fillRect l="-4959" r="-207" b="-34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60B7454-7DF6-DC38-5684-28EDC5AB4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781" y="1151792"/>
            <a:ext cx="3920956" cy="2644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8951F8F-A189-1B55-7B9D-D8A84E610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781" y="3935294"/>
            <a:ext cx="3914373" cy="2620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7C7716-07E7-B793-0F36-047188B99CF1}"/>
              </a:ext>
            </a:extLst>
          </p:cNvPr>
          <p:cNvSpPr/>
          <p:nvPr/>
        </p:nvSpPr>
        <p:spPr>
          <a:xfrm>
            <a:off x="10622280" y="1416399"/>
            <a:ext cx="525780" cy="138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E00078-4296-6916-68D6-D4053A4A8BDB}"/>
              </a:ext>
            </a:extLst>
          </p:cNvPr>
          <p:cNvSpPr/>
          <p:nvPr/>
        </p:nvSpPr>
        <p:spPr>
          <a:xfrm>
            <a:off x="9966960" y="4152900"/>
            <a:ext cx="579120" cy="99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A01B1C-FD1E-07B2-3A28-22DC8A055B0C}"/>
              </a:ext>
            </a:extLst>
          </p:cNvPr>
          <p:cNvSpPr/>
          <p:nvPr/>
        </p:nvSpPr>
        <p:spPr>
          <a:xfrm>
            <a:off x="5838092" y="2312377"/>
            <a:ext cx="448408" cy="1284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C28C9D-6D64-6C89-F3CD-F166F6C9F959}"/>
              </a:ext>
            </a:extLst>
          </p:cNvPr>
          <p:cNvSpPr/>
          <p:nvPr/>
        </p:nvSpPr>
        <p:spPr>
          <a:xfrm>
            <a:off x="5838092" y="5029200"/>
            <a:ext cx="448408" cy="1280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58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6EDD-FACA-0202-6473-FCA8AD08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EFDBF53-757F-C912-9B12-68CB14AB2BB0}"/>
              </a:ext>
            </a:extLst>
          </p:cNvPr>
          <p:cNvSpPr/>
          <p:nvPr/>
        </p:nvSpPr>
        <p:spPr>
          <a:xfrm>
            <a:off x="0" y="1066801"/>
            <a:ext cx="8282354" cy="5536632"/>
          </a:xfrm>
          <a:prstGeom prst="rect">
            <a:avLst/>
          </a:prstGeom>
          <a:solidFill>
            <a:schemeClr val="bg2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CA60BA-8A1D-038B-FBD9-8466ED2A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45A97-EA35-C5CC-11EE-25A740744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A5B572-5E05-900A-A02C-DA1F1354F0A6}"/>
              </a:ext>
            </a:extLst>
          </p:cNvPr>
          <p:cNvSpPr txBox="1"/>
          <p:nvPr/>
        </p:nvSpPr>
        <p:spPr>
          <a:xfrm>
            <a:off x="271282" y="1134208"/>
            <a:ext cx="7906163" cy="408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tests of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PMSCs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showed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material properties.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Fewer agglomerations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were seen for less size and weight fractions.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contents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were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refinement in the manufacturing process.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simulation studies showed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effective properties with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increased Vi and Size(d).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 layers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the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ballistic limit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minimal variation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areal density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increasing layer showed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rebound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alternate layers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showed the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least blackface deformation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0308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6EDD-FACA-0202-6473-FCA8AD08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CA60BA-8A1D-038B-FBD9-8466ED2A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45A97-EA35-C5CC-11EE-25A740744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4E924B35-BD6E-D7E7-067F-DA65CC5719B5}"/>
              </a:ext>
            </a:extLst>
          </p:cNvPr>
          <p:cNvSpPr/>
          <p:nvPr/>
        </p:nvSpPr>
        <p:spPr>
          <a:xfrm>
            <a:off x="1544715" y="3305523"/>
            <a:ext cx="2283189" cy="1135380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Enhancement in Ballistic Limit via Frontal Harder Layer</a:t>
            </a:r>
          </a:p>
        </p:txBody>
      </p:sp>
      <p:sp>
        <p:nvSpPr>
          <p:cNvPr id="6" name="Callout: Quad Arrow 5">
            <a:extLst>
              <a:ext uri="{FF2B5EF4-FFF2-40B4-BE49-F238E27FC236}">
                <a16:creationId xmlns:a16="http://schemas.microsoft.com/office/drawing/2014/main" id="{6F1C35DF-E76F-5714-BC98-16382443C4E2}"/>
              </a:ext>
            </a:extLst>
          </p:cNvPr>
          <p:cNvSpPr/>
          <p:nvPr/>
        </p:nvSpPr>
        <p:spPr>
          <a:xfrm>
            <a:off x="4196859" y="2531083"/>
            <a:ext cx="3100753" cy="2769577"/>
          </a:xfrm>
          <a:prstGeom prst="quadArrow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97EBA7B-549D-F5F1-C850-5CEDC4BC04FE}"/>
              </a:ext>
            </a:extLst>
          </p:cNvPr>
          <p:cNvSpPr/>
          <p:nvPr/>
        </p:nvSpPr>
        <p:spPr>
          <a:xfrm>
            <a:off x="4287087" y="1107978"/>
            <a:ext cx="2920300" cy="1288285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Utilization of Hyperplastic material for enhanced cushioning effect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A22A7D51-0E52-32F6-F8C4-A9B756A91288}"/>
              </a:ext>
            </a:extLst>
          </p:cNvPr>
          <p:cNvSpPr/>
          <p:nvPr/>
        </p:nvSpPr>
        <p:spPr>
          <a:xfrm>
            <a:off x="7666573" y="3416300"/>
            <a:ext cx="2605187" cy="1221740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Practices to Predict Properties with Varied Constituents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78B5F30A-9223-7B17-9643-082183DD7D76}"/>
              </a:ext>
            </a:extLst>
          </p:cNvPr>
          <p:cNvSpPr/>
          <p:nvPr/>
        </p:nvSpPr>
        <p:spPr>
          <a:xfrm>
            <a:off x="4460010" y="5435480"/>
            <a:ext cx="2574453" cy="1120587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Geometry Fabrication of PMSCs</a:t>
            </a:r>
          </a:p>
        </p:txBody>
      </p:sp>
    </p:spTree>
    <p:extLst>
      <p:ext uri="{BB962C8B-B14F-4D97-AF65-F5344CB8AC3E}">
        <p14:creationId xmlns:p14="http://schemas.microsoft.com/office/powerpoint/2010/main" val="2299012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1CF65C-E5F2-1F75-CAC3-7EAABD1AC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E4303A-A712-D3D5-E167-51D3589E9875}"/>
              </a:ext>
            </a:extLst>
          </p:cNvPr>
          <p:cNvSpPr/>
          <p:nvPr/>
        </p:nvSpPr>
        <p:spPr>
          <a:xfrm>
            <a:off x="0" y="1031827"/>
            <a:ext cx="9900138" cy="5593416"/>
          </a:xfrm>
          <a:prstGeom prst="rect">
            <a:avLst/>
          </a:prstGeom>
          <a:solidFill>
            <a:schemeClr val="bg2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7FEEE4-8635-B327-0AC4-A464CADC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References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73681E-1918-1C4F-CA25-FFEB8FB6DC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669E7A-0D9C-9F47-3CA8-52E10F60F41B}"/>
              </a:ext>
            </a:extLst>
          </p:cNvPr>
          <p:cNvSpPr txBox="1"/>
          <p:nvPr/>
        </p:nvSpPr>
        <p:spPr>
          <a:xfrm>
            <a:off x="271282" y="1195683"/>
            <a:ext cx="95612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Marx, J.,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Portanova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Rabiei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2020. Performance of composite metal foam armors against various threat sizes. Journal of Composites Science, 4(4), p.176.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Wadley, H.N.G., Dharmasena, K.P., </a:t>
            </a:r>
            <a:r>
              <a:rPr lang="en-IN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O'Masta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M.R. and Wetzel, J.J., 2013. Impact response of </a:t>
            </a:r>
            <a:r>
              <a:rPr lang="en-IN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aluminum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corrugated core sandwich panels. </a:t>
            </a:r>
            <a:r>
              <a:rPr lang="en-IN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Impact Engineering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N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pp.114-128.</a:t>
            </a:r>
            <a:endParaRPr lang="en-IN" sz="12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Cui, T., Zhang, J., Li, K., Peng, J., Chen, H., Qin, Q. and Poh, L.H., 2022. Ballistic limit of sandwich plates with a metal foam core. Journal of Applied Mechanics, 89(2), p.021006.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Gellert, E.P.,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Cimpoeru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S.J. and Woodward, R.L., 2000. A study of the effect of target thickness on the ballistic perforation of glass-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fibre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-reinforced plastic composites.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Impact Engineering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(5), pp.445-456.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[5] Reddy, P.R.S., Reddy, T.S., </a:t>
            </a:r>
            <a:r>
              <a:rPr lang="en-IN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Mogulanna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K., Srikanth, I., Madhu, V. and Rao, K.V., 2017. Ballistic impact studies on carbon and E-glass fibre based hybrid composite laminates. </a:t>
            </a:r>
            <a:r>
              <a:rPr lang="en-IN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Procedia engineering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N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173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pp.293-298.</a:t>
            </a:r>
            <a:endParaRPr lang="en-IN" sz="12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Wambua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Ivens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 and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Verpoest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I., 2003. Natural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fibres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can they replace glass in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fibre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reinforced plastics?.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Composites science and technology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(9), pp.1259-1264.</a:t>
            </a:r>
            <a:endParaRPr lang="en-US" sz="12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Zemani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K., May, A.,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Khatir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Gilson, L., Cuong-Le, T., Wahab, M.A.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Slamani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H., 2024. Numerical analysis of an experimental ballistic test of Al/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functionally graded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Composite Structures, 333, p.117909. 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Etemadi, E.,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Khatibi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A.A.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Takaffoli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2009. 3D finite element simulation of sandwich panels with a functionally graded core subjected to low velocity impact. Composite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Struc-tures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89(1), pp.28-34.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Akbar, H.I.,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Surojo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Ariawan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D., Prabowo, A.R. and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Imanullah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F., 2021. Fabrication of AA6061-sea sand composite and analysis of its properties.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Heliyon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(8).</a:t>
            </a:r>
          </a:p>
          <a:p>
            <a:pPr algn="just"/>
            <a:r>
              <a:rPr lang="en-US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[10] 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Kumar, T.S., </a:t>
            </a:r>
            <a:r>
              <a:rPr lang="en-IN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Joladarashi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Kulkarni, S.M. and Doddamani, S., 2024. Influence of sea sand reinforcement on the static and dynamic properties of functionally graded epoxy composites. </a:t>
            </a:r>
            <a:r>
              <a:rPr lang="en-IN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Iranian Polymer Journal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pp.1-18.</a:t>
            </a:r>
          </a:p>
          <a:p>
            <a:pPr algn="just"/>
            <a:r>
              <a:rPr lang="en-I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[11]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Shi, J., Chen, D. and Yu, Z., 2024. Novel epoxy resin-bonded sand system: Mechanical strength, deterioration resistance, and failure mechanism.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Engineering Failure Analysis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158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p.108020.</a:t>
            </a:r>
          </a:p>
          <a:p>
            <a:pPr algn="just"/>
            <a:r>
              <a:rPr lang="en-US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[12] </a:t>
            </a:r>
            <a:r>
              <a:rPr lang="en-US" sz="12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https://www.farix.hu/pdf/1360669728.pdf</a:t>
            </a:r>
            <a:endParaRPr lang="en-US" sz="12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[13]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Molina, O.,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Vilarrasa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V. and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Zeidouni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M., 2017. Geologic carbon storage for shale gas recovery. Energy Procedia, 114, pp.5748-5760.</a:t>
            </a:r>
            <a:b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[14]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Murthy, V.C.A.D. and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Santhanakrishnanan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S., 2020.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Isogrid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lattice structure for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armouring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applications. 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Procedia Manufacturing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48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pp.e1-e11.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[15]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Kapoor, S., Ray, S., Sahoo, J.P. and Joshi, Y.K., 2024. Optimization of multi-layered composites against ballistic impact: A mesoscale approach.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Composite Structures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338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p.118097.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258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29C26C-AF22-254B-171C-9DFE499A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D9F6B-1CB6-5528-0DDD-20FF1AA257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3BD9DD-4011-8259-98B4-B412C0BA9235}"/>
              </a:ext>
            </a:extLst>
          </p:cNvPr>
          <p:cNvSpPr/>
          <p:nvPr/>
        </p:nvSpPr>
        <p:spPr>
          <a:xfrm>
            <a:off x="3970560" y="1013144"/>
            <a:ext cx="33970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Thankyou.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3B952-A5C9-E5B4-46E7-84713EFFAF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100" y="2242555"/>
            <a:ext cx="3106003" cy="31060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C18C40-FAA9-72BD-4A4E-8D0180D31B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38" y="5367608"/>
            <a:ext cx="1347525" cy="4296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146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6EDD-FACA-0202-6473-FCA8AD08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CA60BA-8A1D-038B-FBD9-8466ED2A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D.O.P Vs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45A97-EA35-C5CC-11EE-25A740744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2CE4DE-E8F0-F66F-24C6-46B3C16F7DE5}"/>
              </a:ext>
            </a:extLst>
          </p:cNvPr>
          <p:cNvSpPr txBox="1"/>
          <p:nvPr/>
        </p:nvSpPr>
        <p:spPr>
          <a:xfrm>
            <a:off x="8352868" y="1551563"/>
            <a:ext cx="3839132" cy="39703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4RGUE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showed a critical velocity of 175m/s with full perforation of the Structure.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4RGU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showed a ballistic limit of 225m/s showing rebound characteristics till 145m/s.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Graded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4R_40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showed Critical velocity of 225m/s with higher rebound.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4GA showed Ballistic Limit beyond Similar to 4RGU with 210m/s and 215m/s respectively.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findings suggest the </a:t>
            </a:r>
            <a:r>
              <a:rPr lang="en-US" sz="1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increased layers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 </a:t>
            </a:r>
            <a:r>
              <a:rPr lang="en-US" sz="1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Rebound Characteristics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Alternate arrangement shows lower back face signature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variation in gradation.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CA9C31-DD74-275A-11E3-AE6E3C443A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03" y="1157820"/>
            <a:ext cx="2722103" cy="2565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30B026-75AC-6929-9BD3-73BF91BFE5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8431" y="1157820"/>
            <a:ext cx="2722103" cy="2565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AA4E69-76E7-4843-4EC7-4FE4271108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54" y="3880916"/>
            <a:ext cx="2722102" cy="2565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970CB0-37B5-41BF-AB92-1E8ACCFE78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8431" y="3880916"/>
            <a:ext cx="2692114" cy="2565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D03117-6224-8017-49EE-B379433678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8620" y="2753311"/>
            <a:ext cx="2519983" cy="25531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3097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6EDD-FACA-0202-6473-FCA8AD08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CA60BA-8A1D-038B-FBD9-8466ED2A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D.O.P Vs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45A97-EA35-C5CC-11EE-25A740744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234F4F-011D-29DE-7FC9-239CBDFCC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493" y="1157821"/>
            <a:ext cx="2665673" cy="2565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E79554-FC1F-E5B5-6ABD-0CE6CDDC0D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4861" y="1157821"/>
            <a:ext cx="2665672" cy="2565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48E31-581A-602B-1926-8ED8176522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494" y="3812814"/>
            <a:ext cx="2665673" cy="2565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495836-C999-1A37-650E-AB485EA467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4861" y="3812813"/>
            <a:ext cx="2665673" cy="2565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C8BDBD-F479-F331-1DDF-9CC156DCEB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0408" y="2440707"/>
            <a:ext cx="2632586" cy="2565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2CE4DE-E8F0-F66F-24C6-46B3C16F7DE5}"/>
              </a:ext>
            </a:extLst>
          </p:cNvPr>
          <p:cNvSpPr txBox="1"/>
          <p:nvPr/>
        </p:nvSpPr>
        <p:spPr>
          <a:xfrm>
            <a:off x="8352868" y="1551563"/>
            <a:ext cx="3839132" cy="37548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2RGUE_20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showed a critical velocity of 110m/s with full perforation of the Structure.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2RGU_20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showed a ballistic limit of 150m/s showing rebound characteristics till 145m/s.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Graded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2RG_20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showed Critical velocity of 145m/s with higher rebound characteristics till 135m/s.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4RG_20 showed Ballistic Limit beyond 160m/s with minor variation in 4RA_20 Structural Configuration 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findings suggest the </a:t>
            </a:r>
            <a:r>
              <a:rPr lang="en-US" sz="1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increased layers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 </a:t>
            </a:r>
            <a:r>
              <a:rPr lang="en-US" sz="1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Rebound Characteristics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variation in gradation.</a:t>
            </a:r>
          </a:p>
        </p:txBody>
      </p:sp>
    </p:spTree>
    <p:extLst>
      <p:ext uri="{BB962C8B-B14F-4D97-AF65-F5344CB8AC3E}">
        <p14:creationId xmlns:p14="http://schemas.microsoft.com/office/powerpoint/2010/main" val="3815545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29C26C-AF22-254B-171C-9DFE499A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2400" dirty="0">
                <a:solidFill>
                  <a:schemeClr val="tx1"/>
                </a:solidFill>
              </a:rPr>
              <a:t>Typical Ballistic Structure Design Criteria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D9F6B-1CB6-5528-0DDD-20FF1AA25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8"/>
            <a:ext cx="741730" cy="7276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5BC63F-501B-FD2A-9B9B-8885ED7C080B}"/>
              </a:ext>
            </a:extLst>
          </p:cNvPr>
          <p:cNvSpPr/>
          <p:nvPr/>
        </p:nvSpPr>
        <p:spPr>
          <a:xfrm>
            <a:off x="0" y="1033918"/>
            <a:ext cx="12192000" cy="55778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C5D93E-777E-E9B7-2F8D-1DB98AFB96F7}"/>
              </a:ext>
            </a:extLst>
          </p:cNvPr>
          <p:cNvCxnSpPr>
            <a:cxnSpLocks/>
          </p:cNvCxnSpPr>
          <p:nvPr/>
        </p:nvCxnSpPr>
        <p:spPr>
          <a:xfrm flipV="1">
            <a:off x="4695092" y="1037492"/>
            <a:ext cx="12777" cy="35169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45D46B-C02E-CB89-CC3B-949C05535A79}"/>
              </a:ext>
            </a:extLst>
          </p:cNvPr>
          <p:cNvCxnSpPr>
            <a:cxnSpLocks/>
          </p:cNvCxnSpPr>
          <p:nvPr/>
        </p:nvCxnSpPr>
        <p:spPr>
          <a:xfrm flipV="1">
            <a:off x="4695092" y="4554386"/>
            <a:ext cx="5153758" cy="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C84A5B2-B70D-8D31-2D18-98911197D3B8}"/>
              </a:ext>
            </a:extLst>
          </p:cNvPr>
          <p:cNvCxnSpPr>
            <a:cxnSpLocks/>
          </p:cNvCxnSpPr>
          <p:nvPr/>
        </p:nvCxnSpPr>
        <p:spPr>
          <a:xfrm flipH="1">
            <a:off x="2740133" y="4554415"/>
            <a:ext cx="1954959" cy="1960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AF7765C9-71C9-497E-9BA6-5A7472E893EB}"/>
              </a:ext>
            </a:extLst>
          </p:cNvPr>
          <p:cNvSpPr/>
          <p:nvPr/>
        </p:nvSpPr>
        <p:spPr>
          <a:xfrm>
            <a:off x="4695093" y="1282854"/>
            <a:ext cx="2312376" cy="32715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E2A632-053D-72C5-0089-9CD318B1F274}"/>
              </a:ext>
            </a:extLst>
          </p:cNvPr>
          <p:cNvSpPr/>
          <p:nvPr/>
        </p:nvSpPr>
        <p:spPr>
          <a:xfrm>
            <a:off x="7007469" y="1282839"/>
            <a:ext cx="2417884" cy="327154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8F8805D-7D5B-E58F-083A-E4D02ECC8D7B}"/>
              </a:ext>
            </a:extLst>
          </p:cNvPr>
          <p:cNvSpPr/>
          <p:nvPr/>
        </p:nvSpPr>
        <p:spPr>
          <a:xfrm>
            <a:off x="4695091" y="2927837"/>
            <a:ext cx="2312376" cy="16265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72B0006-86EA-F39D-E560-DF7CF7F488B3}"/>
              </a:ext>
            </a:extLst>
          </p:cNvPr>
          <p:cNvSpPr/>
          <p:nvPr/>
        </p:nvSpPr>
        <p:spPr>
          <a:xfrm>
            <a:off x="7007469" y="2927837"/>
            <a:ext cx="2417884" cy="16265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E949DA8-8CA3-411C-91D5-6022F6959BD4}"/>
              </a:ext>
            </a:extLst>
          </p:cNvPr>
          <p:cNvCxnSpPr>
            <a:cxnSpLocks/>
          </p:cNvCxnSpPr>
          <p:nvPr/>
        </p:nvCxnSpPr>
        <p:spPr>
          <a:xfrm>
            <a:off x="3802380" y="5433364"/>
            <a:ext cx="4739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F6F0DDC-D88C-A713-FBC0-5846B821873A}"/>
              </a:ext>
            </a:extLst>
          </p:cNvPr>
          <p:cNvCxnSpPr/>
          <p:nvPr/>
        </p:nvCxnSpPr>
        <p:spPr>
          <a:xfrm>
            <a:off x="4695091" y="2927837"/>
            <a:ext cx="5068034" cy="0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Flowchart: Decision 115">
            <a:extLst>
              <a:ext uri="{FF2B5EF4-FFF2-40B4-BE49-F238E27FC236}">
                <a16:creationId xmlns:a16="http://schemas.microsoft.com/office/drawing/2014/main" id="{019CAE99-CE47-28CF-1746-0FAFFFD5AA48}"/>
              </a:ext>
            </a:extLst>
          </p:cNvPr>
          <p:cNvSpPr/>
          <p:nvPr/>
        </p:nvSpPr>
        <p:spPr>
          <a:xfrm rot="19967854">
            <a:off x="3806665" y="4273330"/>
            <a:ext cx="3236926" cy="1422252"/>
          </a:xfrm>
          <a:custGeom>
            <a:avLst/>
            <a:gdLst>
              <a:gd name="connsiteX0" fmla="*/ 0 w 10000"/>
              <a:gd name="connsiteY0" fmla="*/ 5000 h 10000"/>
              <a:gd name="connsiteX1" fmla="*/ 5000 w 10000"/>
              <a:gd name="connsiteY1" fmla="*/ 0 h 10000"/>
              <a:gd name="connsiteX2" fmla="*/ 10000 w 10000"/>
              <a:gd name="connsiteY2" fmla="*/ 5000 h 10000"/>
              <a:gd name="connsiteX3" fmla="*/ 5000 w 10000"/>
              <a:gd name="connsiteY3" fmla="*/ 10000 h 10000"/>
              <a:gd name="connsiteX4" fmla="*/ 0 w 10000"/>
              <a:gd name="connsiteY4" fmla="*/ 5000 h 10000"/>
              <a:gd name="connsiteX0" fmla="*/ 0 w 13797"/>
              <a:gd name="connsiteY0" fmla="*/ 5000 h 15347"/>
              <a:gd name="connsiteX1" fmla="*/ 5000 w 13797"/>
              <a:gd name="connsiteY1" fmla="*/ 0 h 15347"/>
              <a:gd name="connsiteX2" fmla="*/ 13797 w 13797"/>
              <a:gd name="connsiteY2" fmla="*/ 15347 h 15347"/>
              <a:gd name="connsiteX3" fmla="*/ 5000 w 13797"/>
              <a:gd name="connsiteY3" fmla="*/ 10000 h 15347"/>
              <a:gd name="connsiteX4" fmla="*/ 0 w 13797"/>
              <a:gd name="connsiteY4" fmla="*/ 5000 h 15347"/>
              <a:gd name="connsiteX0" fmla="*/ 0 w 13797"/>
              <a:gd name="connsiteY0" fmla="*/ 5000 h 20282"/>
              <a:gd name="connsiteX1" fmla="*/ 5000 w 13797"/>
              <a:gd name="connsiteY1" fmla="*/ 0 h 20282"/>
              <a:gd name="connsiteX2" fmla="*/ 13797 w 13797"/>
              <a:gd name="connsiteY2" fmla="*/ 15347 h 20282"/>
              <a:gd name="connsiteX3" fmla="*/ 8670 w 13797"/>
              <a:gd name="connsiteY3" fmla="*/ 20282 h 20282"/>
              <a:gd name="connsiteX4" fmla="*/ 0 w 13797"/>
              <a:gd name="connsiteY4" fmla="*/ 5000 h 20282"/>
              <a:gd name="connsiteX0" fmla="*/ 0 w 13798"/>
              <a:gd name="connsiteY0" fmla="*/ 5304 h 20282"/>
              <a:gd name="connsiteX1" fmla="*/ 5001 w 13798"/>
              <a:gd name="connsiteY1" fmla="*/ 0 h 20282"/>
              <a:gd name="connsiteX2" fmla="*/ 13798 w 13798"/>
              <a:gd name="connsiteY2" fmla="*/ 15347 h 20282"/>
              <a:gd name="connsiteX3" fmla="*/ 8671 w 13798"/>
              <a:gd name="connsiteY3" fmla="*/ 20282 h 20282"/>
              <a:gd name="connsiteX4" fmla="*/ 0 w 13798"/>
              <a:gd name="connsiteY4" fmla="*/ 5304 h 2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98" h="20282">
                <a:moveTo>
                  <a:pt x="0" y="5304"/>
                </a:moveTo>
                <a:lnTo>
                  <a:pt x="5001" y="0"/>
                </a:lnTo>
                <a:lnTo>
                  <a:pt x="13798" y="15347"/>
                </a:lnTo>
                <a:lnTo>
                  <a:pt x="8671" y="20282"/>
                </a:lnTo>
                <a:lnTo>
                  <a:pt x="0" y="530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lowchart: Decision 115">
            <a:extLst>
              <a:ext uri="{FF2B5EF4-FFF2-40B4-BE49-F238E27FC236}">
                <a16:creationId xmlns:a16="http://schemas.microsoft.com/office/drawing/2014/main" id="{AE606D67-A8EC-413F-4AFD-003A7EF76580}"/>
              </a:ext>
            </a:extLst>
          </p:cNvPr>
          <p:cNvSpPr/>
          <p:nvPr/>
        </p:nvSpPr>
        <p:spPr>
          <a:xfrm rot="19967854">
            <a:off x="6118932" y="4238555"/>
            <a:ext cx="3330529" cy="1491675"/>
          </a:xfrm>
          <a:custGeom>
            <a:avLst/>
            <a:gdLst>
              <a:gd name="connsiteX0" fmla="*/ 0 w 10000"/>
              <a:gd name="connsiteY0" fmla="*/ 5000 h 10000"/>
              <a:gd name="connsiteX1" fmla="*/ 5000 w 10000"/>
              <a:gd name="connsiteY1" fmla="*/ 0 h 10000"/>
              <a:gd name="connsiteX2" fmla="*/ 10000 w 10000"/>
              <a:gd name="connsiteY2" fmla="*/ 5000 h 10000"/>
              <a:gd name="connsiteX3" fmla="*/ 5000 w 10000"/>
              <a:gd name="connsiteY3" fmla="*/ 10000 h 10000"/>
              <a:gd name="connsiteX4" fmla="*/ 0 w 10000"/>
              <a:gd name="connsiteY4" fmla="*/ 5000 h 10000"/>
              <a:gd name="connsiteX0" fmla="*/ 0 w 13797"/>
              <a:gd name="connsiteY0" fmla="*/ 5000 h 15347"/>
              <a:gd name="connsiteX1" fmla="*/ 5000 w 13797"/>
              <a:gd name="connsiteY1" fmla="*/ 0 h 15347"/>
              <a:gd name="connsiteX2" fmla="*/ 13797 w 13797"/>
              <a:gd name="connsiteY2" fmla="*/ 15347 h 15347"/>
              <a:gd name="connsiteX3" fmla="*/ 5000 w 13797"/>
              <a:gd name="connsiteY3" fmla="*/ 10000 h 15347"/>
              <a:gd name="connsiteX4" fmla="*/ 0 w 13797"/>
              <a:gd name="connsiteY4" fmla="*/ 5000 h 15347"/>
              <a:gd name="connsiteX0" fmla="*/ 0 w 13797"/>
              <a:gd name="connsiteY0" fmla="*/ 5000 h 20282"/>
              <a:gd name="connsiteX1" fmla="*/ 5000 w 13797"/>
              <a:gd name="connsiteY1" fmla="*/ 0 h 20282"/>
              <a:gd name="connsiteX2" fmla="*/ 13797 w 13797"/>
              <a:gd name="connsiteY2" fmla="*/ 15347 h 20282"/>
              <a:gd name="connsiteX3" fmla="*/ 8670 w 13797"/>
              <a:gd name="connsiteY3" fmla="*/ 20282 h 20282"/>
              <a:gd name="connsiteX4" fmla="*/ 0 w 13797"/>
              <a:gd name="connsiteY4" fmla="*/ 5000 h 20282"/>
              <a:gd name="connsiteX0" fmla="*/ 0 w 13798"/>
              <a:gd name="connsiteY0" fmla="*/ 5304 h 20282"/>
              <a:gd name="connsiteX1" fmla="*/ 5001 w 13798"/>
              <a:gd name="connsiteY1" fmla="*/ 0 h 20282"/>
              <a:gd name="connsiteX2" fmla="*/ 13798 w 13798"/>
              <a:gd name="connsiteY2" fmla="*/ 15347 h 20282"/>
              <a:gd name="connsiteX3" fmla="*/ 8671 w 13798"/>
              <a:gd name="connsiteY3" fmla="*/ 20282 h 20282"/>
              <a:gd name="connsiteX4" fmla="*/ 0 w 13798"/>
              <a:gd name="connsiteY4" fmla="*/ 5304 h 20282"/>
              <a:gd name="connsiteX0" fmla="*/ 0 w 14015"/>
              <a:gd name="connsiteY0" fmla="*/ 4931 h 20282"/>
              <a:gd name="connsiteX1" fmla="*/ 5218 w 14015"/>
              <a:gd name="connsiteY1" fmla="*/ 0 h 20282"/>
              <a:gd name="connsiteX2" fmla="*/ 14015 w 14015"/>
              <a:gd name="connsiteY2" fmla="*/ 15347 h 20282"/>
              <a:gd name="connsiteX3" fmla="*/ 8888 w 14015"/>
              <a:gd name="connsiteY3" fmla="*/ 20282 h 20282"/>
              <a:gd name="connsiteX4" fmla="*/ 0 w 14015"/>
              <a:gd name="connsiteY4" fmla="*/ 4931 h 20282"/>
              <a:gd name="connsiteX0" fmla="*/ 0 w 14015"/>
              <a:gd name="connsiteY0" fmla="*/ 5545 h 20896"/>
              <a:gd name="connsiteX1" fmla="*/ 5038 w 14015"/>
              <a:gd name="connsiteY1" fmla="*/ 0 h 20896"/>
              <a:gd name="connsiteX2" fmla="*/ 14015 w 14015"/>
              <a:gd name="connsiteY2" fmla="*/ 15961 h 20896"/>
              <a:gd name="connsiteX3" fmla="*/ 8888 w 14015"/>
              <a:gd name="connsiteY3" fmla="*/ 20896 h 20896"/>
              <a:gd name="connsiteX4" fmla="*/ 0 w 14015"/>
              <a:gd name="connsiteY4" fmla="*/ 5545 h 20896"/>
              <a:gd name="connsiteX0" fmla="*/ 0 w 14197"/>
              <a:gd name="connsiteY0" fmla="*/ 5545 h 20896"/>
              <a:gd name="connsiteX1" fmla="*/ 5038 w 14197"/>
              <a:gd name="connsiteY1" fmla="*/ 0 h 20896"/>
              <a:gd name="connsiteX2" fmla="*/ 14197 w 14197"/>
              <a:gd name="connsiteY2" fmla="*/ 15968 h 20896"/>
              <a:gd name="connsiteX3" fmla="*/ 8888 w 14197"/>
              <a:gd name="connsiteY3" fmla="*/ 20896 h 20896"/>
              <a:gd name="connsiteX4" fmla="*/ 0 w 14197"/>
              <a:gd name="connsiteY4" fmla="*/ 5545 h 20896"/>
              <a:gd name="connsiteX0" fmla="*/ 0 w 14197"/>
              <a:gd name="connsiteY0" fmla="*/ 5545 h 21272"/>
              <a:gd name="connsiteX1" fmla="*/ 5038 w 14197"/>
              <a:gd name="connsiteY1" fmla="*/ 0 h 21272"/>
              <a:gd name="connsiteX2" fmla="*/ 14197 w 14197"/>
              <a:gd name="connsiteY2" fmla="*/ 15968 h 21272"/>
              <a:gd name="connsiteX3" fmla="*/ 9195 w 14197"/>
              <a:gd name="connsiteY3" fmla="*/ 21272 h 21272"/>
              <a:gd name="connsiteX4" fmla="*/ 0 w 14197"/>
              <a:gd name="connsiteY4" fmla="*/ 5545 h 2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7" h="21272">
                <a:moveTo>
                  <a:pt x="0" y="5545"/>
                </a:moveTo>
                <a:lnTo>
                  <a:pt x="5038" y="0"/>
                </a:lnTo>
                <a:lnTo>
                  <a:pt x="14197" y="15968"/>
                </a:lnTo>
                <a:lnTo>
                  <a:pt x="9195" y="21272"/>
                </a:lnTo>
                <a:lnTo>
                  <a:pt x="0" y="5545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DE1A888-F9AC-648B-59B4-8D2E1F5506D7}"/>
              </a:ext>
            </a:extLst>
          </p:cNvPr>
          <p:cNvSpPr txBox="1"/>
          <p:nvPr/>
        </p:nvSpPr>
        <p:spPr>
          <a:xfrm>
            <a:off x="6340720" y="4483318"/>
            <a:ext cx="231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Depth of Penetration</a:t>
            </a:r>
          </a:p>
        </p:txBody>
      </p:sp>
      <p:sp>
        <p:nvSpPr>
          <p:cNvPr id="118" name="Flowchart: Decision 115">
            <a:extLst>
              <a:ext uri="{FF2B5EF4-FFF2-40B4-BE49-F238E27FC236}">
                <a16:creationId xmlns:a16="http://schemas.microsoft.com/office/drawing/2014/main" id="{2963AAB1-F5E1-BCF9-A231-990499694B02}"/>
              </a:ext>
            </a:extLst>
          </p:cNvPr>
          <p:cNvSpPr/>
          <p:nvPr/>
        </p:nvSpPr>
        <p:spPr>
          <a:xfrm rot="19967854">
            <a:off x="2941708" y="5145435"/>
            <a:ext cx="3232938" cy="1422252"/>
          </a:xfrm>
          <a:custGeom>
            <a:avLst/>
            <a:gdLst>
              <a:gd name="connsiteX0" fmla="*/ 0 w 10000"/>
              <a:gd name="connsiteY0" fmla="*/ 5000 h 10000"/>
              <a:gd name="connsiteX1" fmla="*/ 5000 w 10000"/>
              <a:gd name="connsiteY1" fmla="*/ 0 h 10000"/>
              <a:gd name="connsiteX2" fmla="*/ 10000 w 10000"/>
              <a:gd name="connsiteY2" fmla="*/ 5000 h 10000"/>
              <a:gd name="connsiteX3" fmla="*/ 5000 w 10000"/>
              <a:gd name="connsiteY3" fmla="*/ 10000 h 10000"/>
              <a:gd name="connsiteX4" fmla="*/ 0 w 10000"/>
              <a:gd name="connsiteY4" fmla="*/ 5000 h 10000"/>
              <a:gd name="connsiteX0" fmla="*/ 0 w 13797"/>
              <a:gd name="connsiteY0" fmla="*/ 5000 h 15347"/>
              <a:gd name="connsiteX1" fmla="*/ 5000 w 13797"/>
              <a:gd name="connsiteY1" fmla="*/ 0 h 15347"/>
              <a:gd name="connsiteX2" fmla="*/ 13797 w 13797"/>
              <a:gd name="connsiteY2" fmla="*/ 15347 h 15347"/>
              <a:gd name="connsiteX3" fmla="*/ 5000 w 13797"/>
              <a:gd name="connsiteY3" fmla="*/ 10000 h 15347"/>
              <a:gd name="connsiteX4" fmla="*/ 0 w 13797"/>
              <a:gd name="connsiteY4" fmla="*/ 5000 h 15347"/>
              <a:gd name="connsiteX0" fmla="*/ 0 w 13797"/>
              <a:gd name="connsiteY0" fmla="*/ 5000 h 20282"/>
              <a:gd name="connsiteX1" fmla="*/ 5000 w 13797"/>
              <a:gd name="connsiteY1" fmla="*/ 0 h 20282"/>
              <a:gd name="connsiteX2" fmla="*/ 13797 w 13797"/>
              <a:gd name="connsiteY2" fmla="*/ 15347 h 20282"/>
              <a:gd name="connsiteX3" fmla="*/ 8670 w 13797"/>
              <a:gd name="connsiteY3" fmla="*/ 20282 h 20282"/>
              <a:gd name="connsiteX4" fmla="*/ 0 w 13797"/>
              <a:gd name="connsiteY4" fmla="*/ 5000 h 20282"/>
              <a:gd name="connsiteX0" fmla="*/ 0 w 13798"/>
              <a:gd name="connsiteY0" fmla="*/ 5304 h 20282"/>
              <a:gd name="connsiteX1" fmla="*/ 5001 w 13798"/>
              <a:gd name="connsiteY1" fmla="*/ 0 h 20282"/>
              <a:gd name="connsiteX2" fmla="*/ 13798 w 13798"/>
              <a:gd name="connsiteY2" fmla="*/ 15347 h 20282"/>
              <a:gd name="connsiteX3" fmla="*/ 8671 w 13798"/>
              <a:gd name="connsiteY3" fmla="*/ 20282 h 20282"/>
              <a:gd name="connsiteX4" fmla="*/ 0 w 13798"/>
              <a:gd name="connsiteY4" fmla="*/ 5304 h 20282"/>
              <a:gd name="connsiteX0" fmla="*/ 0 w 13781"/>
              <a:gd name="connsiteY0" fmla="*/ 5304 h 20282"/>
              <a:gd name="connsiteX1" fmla="*/ 5001 w 13781"/>
              <a:gd name="connsiteY1" fmla="*/ 0 h 20282"/>
              <a:gd name="connsiteX2" fmla="*/ 13781 w 13781"/>
              <a:gd name="connsiteY2" fmla="*/ 14860 h 20282"/>
              <a:gd name="connsiteX3" fmla="*/ 8671 w 13781"/>
              <a:gd name="connsiteY3" fmla="*/ 20282 h 20282"/>
              <a:gd name="connsiteX4" fmla="*/ 0 w 13781"/>
              <a:gd name="connsiteY4" fmla="*/ 5304 h 20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1" h="20282">
                <a:moveTo>
                  <a:pt x="0" y="5304"/>
                </a:moveTo>
                <a:lnTo>
                  <a:pt x="5001" y="0"/>
                </a:lnTo>
                <a:lnTo>
                  <a:pt x="13781" y="14860"/>
                </a:lnTo>
                <a:lnTo>
                  <a:pt x="8671" y="20282"/>
                </a:lnTo>
                <a:lnTo>
                  <a:pt x="0" y="530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lowchart: Decision 115">
            <a:extLst>
              <a:ext uri="{FF2B5EF4-FFF2-40B4-BE49-F238E27FC236}">
                <a16:creationId xmlns:a16="http://schemas.microsoft.com/office/drawing/2014/main" id="{5CB269F1-1CC6-048C-B893-1B0D1F9DB5B1}"/>
              </a:ext>
            </a:extLst>
          </p:cNvPr>
          <p:cNvSpPr/>
          <p:nvPr/>
        </p:nvSpPr>
        <p:spPr>
          <a:xfrm rot="19967854">
            <a:off x="5248357" y="5110723"/>
            <a:ext cx="3330529" cy="1491675"/>
          </a:xfrm>
          <a:custGeom>
            <a:avLst/>
            <a:gdLst>
              <a:gd name="connsiteX0" fmla="*/ 0 w 10000"/>
              <a:gd name="connsiteY0" fmla="*/ 5000 h 10000"/>
              <a:gd name="connsiteX1" fmla="*/ 5000 w 10000"/>
              <a:gd name="connsiteY1" fmla="*/ 0 h 10000"/>
              <a:gd name="connsiteX2" fmla="*/ 10000 w 10000"/>
              <a:gd name="connsiteY2" fmla="*/ 5000 h 10000"/>
              <a:gd name="connsiteX3" fmla="*/ 5000 w 10000"/>
              <a:gd name="connsiteY3" fmla="*/ 10000 h 10000"/>
              <a:gd name="connsiteX4" fmla="*/ 0 w 10000"/>
              <a:gd name="connsiteY4" fmla="*/ 5000 h 10000"/>
              <a:gd name="connsiteX0" fmla="*/ 0 w 13797"/>
              <a:gd name="connsiteY0" fmla="*/ 5000 h 15347"/>
              <a:gd name="connsiteX1" fmla="*/ 5000 w 13797"/>
              <a:gd name="connsiteY1" fmla="*/ 0 h 15347"/>
              <a:gd name="connsiteX2" fmla="*/ 13797 w 13797"/>
              <a:gd name="connsiteY2" fmla="*/ 15347 h 15347"/>
              <a:gd name="connsiteX3" fmla="*/ 5000 w 13797"/>
              <a:gd name="connsiteY3" fmla="*/ 10000 h 15347"/>
              <a:gd name="connsiteX4" fmla="*/ 0 w 13797"/>
              <a:gd name="connsiteY4" fmla="*/ 5000 h 15347"/>
              <a:gd name="connsiteX0" fmla="*/ 0 w 13797"/>
              <a:gd name="connsiteY0" fmla="*/ 5000 h 20282"/>
              <a:gd name="connsiteX1" fmla="*/ 5000 w 13797"/>
              <a:gd name="connsiteY1" fmla="*/ 0 h 20282"/>
              <a:gd name="connsiteX2" fmla="*/ 13797 w 13797"/>
              <a:gd name="connsiteY2" fmla="*/ 15347 h 20282"/>
              <a:gd name="connsiteX3" fmla="*/ 8670 w 13797"/>
              <a:gd name="connsiteY3" fmla="*/ 20282 h 20282"/>
              <a:gd name="connsiteX4" fmla="*/ 0 w 13797"/>
              <a:gd name="connsiteY4" fmla="*/ 5000 h 20282"/>
              <a:gd name="connsiteX0" fmla="*/ 0 w 13798"/>
              <a:gd name="connsiteY0" fmla="*/ 5304 h 20282"/>
              <a:gd name="connsiteX1" fmla="*/ 5001 w 13798"/>
              <a:gd name="connsiteY1" fmla="*/ 0 h 20282"/>
              <a:gd name="connsiteX2" fmla="*/ 13798 w 13798"/>
              <a:gd name="connsiteY2" fmla="*/ 15347 h 20282"/>
              <a:gd name="connsiteX3" fmla="*/ 8671 w 13798"/>
              <a:gd name="connsiteY3" fmla="*/ 20282 h 20282"/>
              <a:gd name="connsiteX4" fmla="*/ 0 w 13798"/>
              <a:gd name="connsiteY4" fmla="*/ 5304 h 20282"/>
              <a:gd name="connsiteX0" fmla="*/ 0 w 14015"/>
              <a:gd name="connsiteY0" fmla="*/ 4931 h 20282"/>
              <a:gd name="connsiteX1" fmla="*/ 5218 w 14015"/>
              <a:gd name="connsiteY1" fmla="*/ 0 h 20282"/>
              <a:gd name="connsiteX2" fmla="*/ 14015 w 14015"/>
              <a:gd name="connsiteY2" fmla="*/ 15347 h 20282"/>
              <a:gd name="connsiteX3" fmla="*/ 8888 w 14015"/>
              <a:gd name="connsiteY3" fmla="*/ 20282 h 20282"/>
              <a:gd name="connsiteX4" fmla="*/ 0 w 14015"/>
              <a:gd name="connsiteY4" fmla="*/ 4931 h 20282"/>
              <a:gd name="connsiteX0" fmla="*/ 0 w 14015"/>
              <a:gd name="connsiteY0" fmla="*/ 5545 h 20896"/>
              <a:gd name="connsiteX1" fmla="*/ 5038 w 14015"/>
              <a:gd name="connsiteY1" fmla="*/ 0 h 20896"/>
              <a:gd name="connsiteX2" fmla="*/ 14015 w 14015"/>
              <a:gd name="connsiteY2" fmla="*/ 15961 h 20896"/>
              <a:gd name="connsiteX3" fmla="*/ 8888 w 14015"/>
              <a:gd name="connsiteY3" fmla="*/ 20896 h 20896"/>
              <a:gd name="connsiteX4" fmla="*/ 0 w 14015"/>
              <a:gd name="connsiteY4" fmla="*/ 5545 h 20896"/>
              <a:gd name="connsiteX0" fmla="*/ 0 w 14197"/>
              <a:gd name="connsiteY0" fmla="*/ 5545 h 20896"/>
              <a:gd name="connsiteX1" fmla="*/ 5038 w 14197"/>
              <a:gd name="connsiteY1" fmla="*/ 0 h 20896"/>
              <a:gd name="connsiteX2" fmla="*/ 14197 w 14197"/>
              <a:gd name="connsiteY2" fmla="*/ 15968 h 20896"/>
              <a:gd name="connsiteX3" fmla="*/ 8888 w 14197"/>
              <a:gd name="connsiteY3" fmla="*/ 20896 h 20896"/>
              <a:gd name="connsiteX4" fmla="*/ 0 w 14197"/>
              <a:gd name="connsiteY4" fmla="*/ 5545 h 20896"/>
              <a:gd name="connsiteX0" fmla="*/ 0 w 14197"/>
              <a:gd name="connsiteY0" fmla="*/ 5545 h 21272"/>
              <a:gd name="connsiteX1" fmla="*/ 5038 w 14197"/>
              <a:gd name="connsiteY1" fmla="*/ 0 h 21272"/>
              <a:gd name="connsiteX2" fmla="*/ 14197 w 14197"/>
              <a:gd name="connsiteY2" fmla="*/ 15968 h 21272"/>
              <a:gd name="connsiteX3" fmla="*/ 9195 w 14197"/>
              <a:gd name="connsiteY3" fmla="*/ 21272 h 21272"/>
              <a:gd name="connsiteX4" fmla="*/ 0 w 14197"/>
              <a:gd name="connsiteY4" fmla="*/ 5545 h 2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7" h="21272">
                <a:moveTo>
                  <a:pt x="0" y="5545"/>
                </a:moveTo>
                <a:lnTo>
                  <a:pt x="5038" y="0"/>
                </a:lnTo>
                <a:lnTo>
                  <a:pt x="14197" y="15968"/>
                </a:lnTo>
                <a:lnTo>
                  <a:pt x="9195" y="21272"/>
                </a:lnTo>
                <a:lnTo>
                  <a:pt x="0" y="5545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lowchart: Decision 115">
            <a:extLst>
              <a:ext uri="{FF2B5EF4-FFF2-40B4-BE49-F238E27FC236}">
                <a16:creationId xmlns:a16="http://schemas.microsoft.com/office/drawing/2014/main" id="{1D367A59-F4BF-523F-0270-FA8D5679E684}"/>
              </a:ext>
            </a:extLst>
          </p:cNvPr>
          <p:cNvSpPr/>
          <p:nvPr/>
        </p:nvSpPr>
        <p:spPr>
          <a:xfrm rot="19967854">
            <a:off x="2453266" y="4109261"/>
            <a:ext cx="1940443" cy="1857824"/>
          </a:xfrm>
          <a:custGeom>
            <a:avLst/>
            <a:gdLst>
              <a:gd name="connsiteX0" fmla="*/ 0 w 10000"/>
              <a:gd name="connsiteY0" fmla="*/ 5000 h 10000"/>
              <a:gd name="connsiteX1" fmla="*/ 5000 w 10000"/>
              <a:gd name="connsiteY1" fmla="*/ 0 h 10000"/>
              <a:gd name="connsiteX2" fmla="*/ 10000 w 10000"/>
              <a:gd name="connsiteY2" fmla="*/ 5000 h 10000"/>
              <a:gd name="connsiteX3" fmla="*/ 5000 w 10000"/>
              <a:gd name="connsiteY3" fmla="*/ 10000 h 10000"/>
              <a:gd name="connsiteX4" fmla="*/ 0 w 10000"/>
              <a:gd name="connsiteY4" fmla="*/ 5000 h 10000"/>
              <a:gd name="connsiteX0" fmla="*/ 0 w 13797"/>
              <a:gd name="connsiteY0" fmla="*/ 5000 h 15347"/>
              <a:gd name="connsiteX1" fmla="*/ 5000 w 13797"/>
              <a:gd name="connsiteY1" fmla="*/ 0 h 15347"/>
              <a:gd name="connsiteX2" fmla="*/ 13797 w 13797"/>
              <a:gd name="connsiteY2" fmla="*/ 15347 h 15347"/>
              <a:gd name="connsiteX3" fmla="*/ 5000 w 13797"/>
              <a:gd name="connsiteY3" fmla="*/ 10000 h 15347"/>
              <a:gd name="connsiteX4" fmla="*/ 0 w 13797"/>
              <a:gd name="connsiteY4" fmla="*/ 5000 h 15347"/>
              <a:gd name="connsiteX0" fmla="*/ 0 w 13797"/>
              <a:gd name="connsiteY0" fmla="*/ 5000 h 20282"/>
              <a:gd name="connsiteX1" fmla="*/ 5000 w 13797"/>
              <a:gd name="connsiteY1" fmla="*/ 0 h 20282"/>
              <a:gd name="connsiteX2" fmla="*/ 13797 w 13797"/>
              <a:gd name="connsiteY2" fmla="*/ 15347 h 20282"/>
              <a:gd name="connsiteX3" fmla="*/ 8670 w 13797"/>
              <a:gd name="connsiteY3" fmla="*/ 20282 h 20282"/>
              <a:gd name="connsiteX4" fmla="*/ 0 w 13797"/>
              <a:gd name="connsiteY4" fmla="*/ 5000 h 20282"/>
              <a:gd name="connsiteX0" fmla="*/ 0 w 13798"/>
              <a:gd name="connsiteY0" fmla="*/ 5304 h 20282"/>
              <a:gd name="connsiteX1" fmla="*/ 5001 w 13798"/>
              <a:gd name="connsiteY1" fmla="*/ 0 h 20282"/>
              <a:gd name="connsiteX2" fmla="*/ 13798 w 13798"/>
              <a:gd name="connsiteY2" fmla="*/ 15347 h 20282"/>
              <a:gd name="connsiteX3" fmla="*/ 8671 w 13798"/>
              <a:gd name="connsiteY3" fmla="*/ 20282 h 20282"/>
              <a:gd name="connsiteX4" fmla="*/ 0 w 13798"/>
              <a:gd name="connsiteY4" fmla="*/ 5304 h 20282"/>
              <a:gd name="connsiteX0" fmla="*/ 0 w 13781"/>
              <a:gd name="connsiteY0" fmla="*/ 5304 h 20282"/>
              <a:gd name="connsiteX1" fmla="*/ 5001 w 13781"/>
              <a:gd name="connsiteY1" fmla="*/ 0 h 20282"/>
              <a:gd name="connsiteX2" fmla="*/ 13781 w 13781"/>
              <a:gd name="connsiteY2" fmla="*/ 14860 h 20282"/>
              <a:gd name="connsiteX3" fmla="*/ 8671 w 13781"/>
              <a:gd name="connsiteY3" fmla="*/ 20282 h 20282"/>
              <a:gd name="connsiteX4" fmla="*/ 0 w 13781"/>
              <a:gd name="connsiteY4" fmla="*/ 5304 h 20282"/>
              <a:gd name="connsiteX0" fmla="*/ 0 w 13781"/>
              <a:gd name="connsiteY0" fmla="*/ 7217 h 22195"/>
              <a:gd name="connsiteX1" fmla="*/ 2556 w 13781"/>
              <a:gd name="connsiteY1" fmla="*/ 0 h 22195"/>
              <a:gd name="connsiteX2" fmla="*/ 13781 w 13781"/>
              <a:gd name="connsiteY2" fmla="*/ 16773 h 22195"/>
              <a:gd name="connsiteX3" fmla="*/ 8671 w 13781"/>
              <a:gd name="connsiteY3" fmla="*/ 22195 h 22195"/>
              <a:gd name="connsiteX4" fmla="*/ 0 w 13781"/>
              <a:gd name="connsiteY4" fmla="*/ 7217 h 22195"/>
              <a:gd name="connsiteX0" fmla="*/ 0 w 14442"/>
              <a:gd name="connsiteY0" fmla="*/ 20436 h 22195"/>
              <a:gd name="connsiteX1" fmla="*/ 3217 w 14442"/>
              <a:gd name="connsiteY1" fmla="*/ 0 h 22195"/>
              <a:gd name="connsiteX2" fmla="*/ 14442 w 14442"/>
              <a:gd name="connsiteY2" fmla="*/ 16773 h 22195"/>
              <a:gd name="connsiteX3" fmla="*/ 9332 w 14442"/>
              <a:gd name="connsiteY3" fmla="*/ 22195 h 22195"/>
              <a:gd name="connsiteX4" fmla="*/ 0 w 14442"/>
              <a:gd name="connsiteY4" fmla="*/ 20436 h 22195"/>
              <a:gd name="connsiteX0" fmla="*/ 0 w 9332"/>
              <a:gd name="connsiteY0" fmla="*/ 25587 h 27346"/>
              <a:gd name="connsiteX1" fmla="*/ 3217 w 9332"/>
              <a:gd name="connsiteY1" fmla="*/ 5151 h 27346"/>
              <a:gd name="connsiteX2" fmla="*/ 8087 w 9332"/>
              <a:gd name="connsiteY2" fmla="*/ 0 h 27346"/>
              <a:gd name="connsiteX3" fmla="*/ 9332 w 9332"/>
              <a:gd name="connsiteY3" fmla="*/ 27346 h 27346"/>
              <a:gd name="connsiteX4" fmla="*/ 0 w 9332"/>
              <a:gd name="connsiteY4" fmla="*/ 25587 h 27346"/>
              <a:gd name="connsiteX0" fmla="*/ 0 w 8666"/>
              <a:gd name="connsiteY0" fmla="*/ 9357 h 9357"/>
              <a:gd name="connsiteX1" fmla="*/ 3447 w 8666"/>
              <a:gd name="connsiteY1" fmla="*/ 1884 h 9357"/>
              <a:gd name="connsiteX2" fmla="*/ 8666 w 8666"/>
              <a:gd name="connsiteY2" fmla="*/ 0 h 9357"/>
              <a:gd name="connsiteX3" fmla="*/ 6311 w 8666"/>
              <a:gd name="connsiteY3" fmla="*/ 5155 h 9357"/>
              <a:gd name="connsiteX4" fmla="*/ 0 w 8666"/>
              <a:gd name="connsiteY4" fmla="*/ 9357 h 9357"/>
              <a:gd name="connsiteX0" fmla="*/ 0 w 10000"/>
              <a:gd name="connsiteY0" fmla="*/ 10000 h 10000"/>
              <a:gd name="connsiteX1" fmla="*/ 3978 w 10000"/>
              <a:gd name="connsiteY1" fmla="*/ 2013 h 10000"/>
              <a:gd name="connsiteX2" fmla="*/ 10000 w 10000"/>
              <a:gd name="connsiteY2" fmla="*/ 0 h 10000"/>
              <a:gd name="connsiteX3" fmla="*/ 6132 w 10000"/>
              <a:gd name="connsiteY3" fmla="*/ 8107 h 10000"/>
              <a:gd name="connsiteX4" fmla="*/ 0 w 10000"/>
              <a:gd name="connsiteY4" fmla="*/ 10000 h 10000"/>
              <a:gd name="connsiteX0" fmla="*/ 0 w 10025"/>
              <a:gd name="connsiteY0" fmla="*/ 10285 h 10285"/>
              <a:gd name="connsiteX1" fmla="*/ 4003 w 10025"/>
              <a:gd name="connsiteY1" fmla="*/ 2013 h 10285"/>
              <a:gd name="connsiteX2" fmla="*/ 10025 w 10025"/>
              <a:gd name="connsiteY2" fmla="*/ 0 h 10285"/>
              <a:gd name="connsiteX3" fmla="*/ 6157 w 10025"/>
              <a:gd name="connsiteY3" fmla="*/ 8107 h 10285"/>
              <a:gd name="connsiteX4" fmla="*/ 0 w 10025"/>
              <a:gd name="connsiteY4" fmla="*/ 10285 h 10285"/>
              <a:gd name="connsiteX0" fmla="*/ 0 w 10228"/>
              <a:gd name="connsiteY0" fmla="*/ 10354 h 10354"/>
              <a:gd name="connsiteX1" fmla="*/ 4003 w 10228"/>
              <a:gd name="connsiteY1" fmla="*/ 2082 h 10354"/>
              <a:gd name="connsiteX2" fmla="*/ 10228 w 10228"/>
              <a:gd name="connsiteY2" fmla="*/ 0 h 10354"/>
              <a:gd name="connsiteX3" fmla="*/ 6157 w 10228"/>
              <a:gd name="connsiteY3" fmla="*/ 8176 h 10354"/>
              <a:gd name="connsiteX4" fmla="*/ 0 w 10228"/>
              <a:gd name="connsiteY4" fmla="*/ 10354 h 10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8" h="10354">
                <a:moveTo>
                  <a:pt x="0" y="10354"/>
                </a:moveTo>
                <a:lnTo>
                  <a:pt x="4003" y="2082"/>
                </a:lnTo>
                <a:lnTo>
                  <a:pt x="10228" y="0"/>
                </a:lnTo>
                <a:lnTo>
                  <a:pt x="6157" y="8176"/>
                </a:lnTo>
                <a:lnTo>
                  <a:pt x="0" y="103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lowchart: Decision 115">
            <a:extLst>
              <a:ext uri="{FF2B5EF4-FFF2-40B4-BE49-F238E27FC236}">
                <a16:creationId xmlns:a16="http://schemas.microsoft.com/office/drawing/2014/main" id="{1083A53A-B9B9-266D-2712-87D53A58AF14}"/>
              </a:ext>
            </a:extLst>
          </p:cNvPr>
          <p:cNvSpPr/>
          <p:nvPr/>
        </p:nvSpPr>
        <p:spPr>
          <a:xfrm rot="19967854">
            <a:off x="3329042" y="3253253"/>
            <a:ext cx="1875955" cy="1814275"/>
          </a:xfrm>
          <a:custGeom>
            <a:avLst/>
            <a:gdLst>
              <a:gd name="connsiteX0" fmla="*/ 0 w 10000"/>
              <a:gd name="connsiteY0" fmla="*/ 5000 h 10000"/>
              <a:gd name="connsiteX1" fmla="*/ 5000 w 10000"/>
              <a:gd name="connsiteY1" fmla="*/ 0 h 10000"/>
              <a:gd name="connsiteX2" fmla="*/ 10000 w 10000"/>
              <a:gd name="connsiteY2" fmla="*/ 5000 h 10000"/>
              <a:gd name="connsiteX3" fmla="*/ 5000 w 10000"/>
              <a:gd name="connsiteY3" fmla="*/ 10000 h 10000"/>
              <a:gd name="connsiteX4" fmla="*/ 0 w 10000"/>
              <a:gd name="connsiteY4" fmla="*/ 5000 h 10000"/>
              <a:gd name="connsiteX0" fmla="*/ 0 w 13797"/>
              <a:gd name="connsiteY0" fmla="*/ 5000 h 15347"/>
              <a:gd name="connsiteX1" fmla="*/ 5000 w 13797"/>
              <a:gd name="connsiteY1" fmla="*/ 0 h 15347"/>
              <a:gd name="connsiteX2" fmla="*/ 13797 w 13797"/>
              <a:gd name="connsiteY2" fmla="*/ 15347 h 15347"/>
              <a:gd name="connsiteX3" fmla="*/ 5000 w 13797"/>
              <a:gd name="connsiteY3" fmla="*/ 10000 h 15347"/>
              <a:gd name="connsiteX4" fmla="*/ 0 w 13797"/>
              <a:gd name="connsiteY4" fmla="*/ 5000 h 15347"/>
              <a:gd name="connsiteX0" fmla="*/ 0 w 13797"/>
              <a:gd name="connsiteY0" fmla="*/ 5000 h 20282"/>
              <a:gd name="connsiteX1" fmla="*/ 5000 w 13797"/>
              <a:gd name="connsiteY1" fmla="*/ 0 h 20282"/>
              <a:gd name="connsiteX2" fmla="*/ 13797 w 13797"/>
              <a:gd name="connsiteY2" fmla="*/ 15347 h 20282"/>
              <a:gd name="connsiteX3" fmla="*/ 8670 w 13797"/>
              <a:gd name="connsiteY3" fmla="*/ 20282 h 20282"/>
              <a:gd name="connsiteX4" fmla="*/ 0 w 13797"/>
              <a:gd name="connsiteY4" fmla="*/ 5000 h 20282"/>
              <a:gd name="connsiteX0" fmla="*/ 0 w 13798"/>
              <a:gd name="connsiteY0" fmla="*/ 5304 h 20282"/>
              <a:gd name="connsiteX1" fmla="*/ 5001 w 13798"/>
              <a:gd name="connsiteY1" fmla="*/ 0 h 20282"/>
              <a:gd name="connsiteX2" fmla="*/ 13798 w 13798"/>
              <a:gd name="connsiteY2" fmla="*/ 15347 h 20282"/>
              <a:gd name="connsiteX3" fmla="*/ 8671 w 13798"/>
              <a:gd name="connsiteY3" fmla="*/ 20282 h 20282"/>
              <a:gd name="connsiteX4" fmla="*/ 0 w 13798"/>
              <a:gd name="connsiteY4" fmla="*/ 5304 h 20282"/>
              <a:gd name="connsiteX0" fmla="*/ 0 w 13781"/>
              <a:gd name="connsiteY0" fmla="*/ 5304 h 20282"/>
              <a:gd name="connsiteX1" fmla="*/ 5001 w 13781"/>
              <a:gd name="connsiteY1" fmla="*/ 0 h 20282"/>
              <a:gd name="connsiteX2" fmla="*/ 13781 w 13781"/>
              <a:gd name="connsiteY2" fmla="*/ 14860 h 20282"/>
              <a:gd name="connsiteX3" fmla="*/ 8671 w 13781"/>
              <a:gd name="connsiteY3" fmla="*/ 20282 h 20282"/>
              <a:gd name="connsiteX4" fmla="*/ 0 w 13781"/>
              <a:gd name="connsiteY4" fmla="*/ 5304 h 20282"/>
              <a:gd name="connsiteX0" fmla="*/ 0 w 13781"/>
              <a:gd name="connsiteY0" fmla="*/ 7217 h 22195"/>
              <a:gd name="connsiteX1" fmla="*/ 2556 w 13781"/>
              <a:gd name="connsiteY1" fmla="*/ 0 h 22195"/>
              <a:gd name="connsiteX2" fmla="*/ 13781 w 13781"/>
              <a:gd name="connsiteY2" fmla="*/ 16773 h 22195"/>
              <a:gd name="connsiteX3" fmla="*/ 8671 w 13781"/>
              <a:gd name="connsiteY3" fmla="*/ 22195 h 22195"/>
              <a:gd name="connsiteX4" fmla="*/ 0 w 13781"/>
              <a:gd name="connsiteY4" fmla="*/ 7217 h 22195"/>
              <a:gd name="connsiteX0" fmla="*/ 0 w 14442"/>
              <a:gd name="connsiteY0" fmla="*/ 20436 h 22195"/>
              <a:gd name="connsiteX1" fmla="*/ 3217 w 14442"/>
              <a:gd name="connsiteY1" fmla="*/ 0 h 22195"/>
              <a:gd name="connsiteX2" fmla="*/ 14442 w 14442"/>
              <a:gd name="connsiteY2" fmla="*/ 16773 h 22195"/>
              <a:gd name="connsiteX3" fmla="*/ 9332 w 14442"/>
              <a:gd name="connsiteY3" fmla="*/ 22195 h 22195"/>
              <a:gd name="connsiteX4" fmla="*/ 0 w 14442"/>
              <a:gd name="connsiteY4" fmla="*/ 20436 h 22195"/>
              <a:gd name="connsiteX0" fmla="*/ 0 w 9332"/>
              <a:gd name="connsiteY0" fmla="*/ 25587 h 27346"/>
              <a:gd name="connsiteX1" fmla="*/ 3217 w 9332"/>
              <a:gd name="connsiteY1" fmla="*/ 5151 h 27346"/>
              <a:gd name="connsiteX2" fmla="*/ 8087 w 9332"/>
              <a:gd name="connsiteY2" fmla="*/ 0 h 27346"/>
              <a:gd name="connsiteX3" fmla="*/ 9332 w 9332"/>
              <a:gd name="connsiteY3" fmla="*/ 27346 h 27346"/>
              <a:gd name="connsiteX4" fmla="*/ 0 w 9332"/>
              <a:gd name="connsiteY4" fmla="*/ 25587 h 27346"/>
              <a:gd name="connsiteX0" fmla="*/ 0 w 8666"/>
              <a:gd name="connsiteY0" fmla="*/ 9357 h 9357"/>
              <a:gd name="connsiteX1" fmla="*/ 3447 w 8666"/>
              <a:gd name="connsiteY1" fmla="*/ 1884 h 9357"/>
              <a:gd name="connsiteX2" fmla="*/ 8666 w 8666"/>
              <a:gd name="connsiteY2" fmla="*/ 0 h 9357"/>
              <a:gd name="connsiteX3" fmla="*/ 6311 w 8666"/>
              <a:gd name="connsiteY3" fmla="*/ 5155 h 9357"/>
              <a:gd name="connsiteX4" fmla="*/ 0 w 8666"/>
              <a:gd name="connsiteY4" fmla="*/ 9357 h 9357"/>
              <a:gd name="connsiteX0" fmla="*/ 0 w 10000"/>
              <a:gd name="connsiteY0" fmla="*/ 10000 h 10000"/>
              <a:gd name="connsiteX1" fmla="*/ 3978 w 10000"/>
              <a:gd name="connsiteY1" fmla="*/ 2013 h 10000"/>
              <a:gd name="connsiteX2" fmla="*/ 10000 w 10000"/>
              <a:gd name="connsiteY2" fmla="*/ 0 h 10000"/>
              <a:gd name="connsiteX3" fmla="*/ 6132 w 10000"/>
              <a:gd name="connsiteY3" fmla="*/ 8107 h 10000"/>
              <a:gd name="connsiteX4" fmla="*/ 0 w 10000"/>
              <a:gd name="connsiteY4" fmla="*/ 10000 h 10000"/>
              <a:gd name="connsiteX0" fmla="*/ 0 w 10025"/>
              <a:gd name="connsiteY0" fmla="*/ 10285 h 10285"/>
              <a:gd name="connsiteX1" fmla="*/ 4003 w 10025"/>
              <a:gd name="connsiteY1" fmla="*/ 2013 h 10285"/>
              <a:gd name="connsiteX2" fmla="*/ 10025 w 10025"/>
              <a:gd name="connsiteY2" fmla="*/ 0 h 10285"/>
              <a:gd name="connsiteX3" fmla="*/ 6157 w 10025"/>
              <a:gd name="connsiteY3" fmla="*/ 8107 h 10285"/>
              <a:gd name="connsiteX4" fmla="*/ 0 w 10025"/>
              <a:gd name="connsiteY4" fmla="*/ 10285 h 10285"/>
              <a:gd name="connsiteX0" fmla="*/ 0 w 10228"/>
              <a:gd name="connsiteY0" fmla="*/ 10354 h 10354"/>
              <a:gd name="connsiteX1" fmla="*/ 4003 w 10228"/>
              <a:gd name="connsiteY1" fmla="*/ 2082 h 10354"/>
              <a:gd name="connsiteX2" fmla="*/ 10228 w 10228"/>
              <a:gd name="connsiteY2" fmla="*/ 0 h 10354"/>
              <a:gd name="connsiteX3" fmla="*/ 6157 w 10228"/>
              <a:gd name="connsiteY3" fmla="*/ 8176 h 10354"/>
              <a:gd name="connsiteX4" fmla="*/ 0 w 10228"/>
              <a:gd name="connsiteY4" fmla="*/ 10354 h 10354"/>
              <a:gd name="connsiteX0" fmla="*/ 0 w 9887"/>
              <a:gd name="connsiteY0" fmla="*/ 10002 h 10002"/>
              <a:gd name="connsiteX1" fmla="*/ 3662 w 9887"/>
              <a:gd name="connsiteY1" fmla="*/ 2082 h 10002"/>
              <a:gd name="connsiteX2" fmla="*/ 9887 w 9887"/>
              <a:gd name="connsiteY2" fmla="*/ 0 h 10002"/>
              <a:gd name="connsiteX3" fmla="*/ 5816 w 9887"/>
              <a:gd name="connsiteY3" fmla="*/ 8176 h 10002"/>
              <a:gd name="connsiteX4" fmla="*/ 0 w 9887"/>
              <a:gd name="connsiteY4" fmla="*/ 10002 h 10002"/>
              <a:gd name="connsiteX0" fmla="*/ 0 w 9221"/>
              <a:gd name="connsiteY0" fmla="*/ 9344 h 9344"/>
              <a:gd name="connsiteX1" fmla="*/ 2925 w 9221"/>
              <a:gd name="connsiteY1" fmla="*/ 2082 h 9344"/>
              <a:gd name="connsiteX2" fmla="*/ 9221 w 9221"/>
              <a:gd name="connsiteY2" fmla="*/ 0 h 9344"/>
              <a:gd name="connsiteX3" fmla="*/ 5103 w 9221"/>
              <a:gd name="connsiteY3" fmla="*/ 8174 h 9344"/>
              <a:gd name="connsiteX4" fmla="*/ 0 w 9221"/>
              <a:gd name="connsiteY4" fmla="*/ 9344 h 9344"/>
              <a:gd name="connsiteX0" fmla="*/ 0 w 10845"/>
              <a:gd name="connsiteY0" fmla="*/ 10702 h 10702"/>
              <a:gd name="connsiteX1" fmla="*/ 4017 w 10845"/>
              <a:gd name="connsiteY1" fmla="*/ 2228 h 10702"/>
              <a:gd name="connsiteX2" fmla="*/ 10845 w 10845"/>
              <a:gd name="connsiteY2" fmla="*/ 0 h 10702"/>
              <a:gd name="connsiteX3" fmla="*/ 6379 w 10845"/>
              <a:gd name="connsiteY3" fmla="*/ 8748 h 10702"/>
              <a:gd name="connsiteX4" fmla="*/ 0 w 10845"/>
              <a:gd name="connsiteY4" fmla="*/ 10702 h 10702"/>
              <a:gd name="connsiteX0" fmla="*/ 0 w 10845"/>
              <a:gd name="connsiteY0" fmla="*/ 10702 h 10702"/>
              <a:gd name="connsiteX1" fmla="*/ 4904 w 10845"/>
              <a:gd name="connsiteY1" fmla="*/ 2187 h 10702"/>
              <a:gd name="connsiteX2" fmla="*/ 10845 w 10845"/>
              <a:gd name="connsiteY2" fmla="*/ 0 h 10702"/>
              <a:gd name="connsiteX3" fmla="*/ 6379 w 10845"/>
              <a:gd name="connsiteY3" fmla="*/ 8748 h 10702"/>
              <a:gd name="connsiteX4" fmla="*/ 0 w 10845"/>
              <a:gd name="connsiteY4" fmla="*/ 10702 h 10702"/>
              <a:gd name="connsiteX0" fmla="*/ 0 w 10845"/>
              <a:gd name="connsiteY0" fmla="*/ 10702 h 10702"/>
              <a:gd name="connsiteX1" fmla="*/ 4414 w 10845"/>
              <a:gd name="connsiteY1" fmla="*/ 1927 h 10702"/>
              <a:gd name="connsiteX2" fmla="*/ 10845 w 10845"/>
              <a:gd name="connsiteY2" fmla="*/ 0 h 10702"/>
              <a:gd name="connsiteX3" fmla="*/ 6379 w 10845"/>
              <a:gd name="connsiteY3" fmla="*/ 8748 h 10702"/>
              <a:gd name="connsiteX4" fmla="*/ 0 w 10845"/>
              <a:gd name="connsiteY4" fmla="*/ 10702 h 10702"/>
              <a:gd name="connsiteX0" fmla="*/ 0 w 10845"/>
              <a:gd name="connsiteY0" fmla="*/ 10702 h 10702"/>
              <a:gd name="connsiteX1" fmla="*/ 4414 w 10845"/>
              <a:gd name="connsiteY1" fmla="*/ 1927 h 10702"/>
              <a:gd name="connsiteX2" fmla="*/ 10845 w 10845"/>
              <a:gd name="connsiteY2" fmla="*/ 0 h 10702"/>
              <a:gd name="connsiteX3" fmla="*/ 6655 w 10845"/>
              <a:gd name="connsiteY3" fmla="*/ 8319 h 10702"/>
              <a:gd name="connsiteX4" fmla="*/ 0 w 10845"/>
              <a:gd name="connsiteY4" fmla="*/ 10702 h 10702"/>
              <a:gd name="connsiteX0" fmla="*/ 0 w 10845"/>
              <a:gd name="connsiteY0" fmla="*/ 10702 h 10702"/>
              <a:gd name="connsiteX1" fmla="*/ 4414 w 10845"/>
              <a:gd name="connsiteY1" fmla="*/ 1927 h 10702"/>
              <a:gd name="connsiteX2" fmla="*/ 10845 w 10845"/>
              <a:gd name="connsiteY2" fmla="*/ 0 h 10702"/>
              <a:gd name="connsiteX3" fmla="*/ 6628 w 10845"/>
              <a:gd name="connsiteY3" fmla="*/ 8497 h 10702"/>
              <a:gd name="connsiteX4" fmla="*/ 0 w 10845"/>
              <a:gd name="connsiteY4" fmla="*/ 10702 h 10702"/>
              <a:gd name="connsiteX0" fmla="*/ 0 w 10779"/>
              <a:gd name="connsiteY0" fmla="*/ 10914 h 10914"/>
              <a:gd name="connsiteX1" fmla="*/ 4414 w 10779"/>
              <a:gd name="connsiteY1" fmla="*/ 2139 h 10914"/>
              <a:gd name="connsiteX2" fmla="*/ 10779 w 10779"/>
              <a:gd name="connsiteY2" fmla="*/ 0 h 10914"/>
              <a:gd name="connsiteX3" fmla="*/ 6628 w 10779"/>
              <a:gd name="connsiteY3" fmla="*/ 8709 h 10914"/>
              <a:gd name="connsiteX4" fmla="*/ 0 w 10779"/>
              <a:gd name="connsiteY4" fmla="*/ 10914 h 10914"/>
              <a:gd name="connsiteX0" fmla="*/ 0 w 11116"/>
              <a:gd name="connsiteY0" fmla="*/ 10558 h 10558"/>
              <a:gd name="connsiteX1" fmla="*/ 4414 w 11116"/>
              <a:gd name="connsiteY1" fmla="*/ 1783 h 10558"/>
              <a:gd name="connsiteX2" fmla="*/ 11116 w 11116"/>
              <a:gd name="connsiteY2" fmla="*/ 0 h 10558"/>
              <a:gd name="connsiteX3" fmla="*/ 6628 w 11116"/>
              <a:gd name="connsiteY3" fmla="*/ 8353 h 10558"/>
              <a:gd name="connsiteX4" fmla="*/ 0 w 11116"/>
              <a:gd name="connsiteY4" fmla="*/ 10558 h 10558"/>
              <a:gd name="connsiteX0" fmla="*/ 0 w 10802"/>
              <a:gd name="connsiteY0" fmla="*/ 10960 h 10960"/>
              <a:gd name="connsiteX1" fmla="*/ 4414 w 10802"/>
              <a:gd name="connsiteY1" fmla="*/ 2185 h 10960"/>
              <a:gd name="connsiteX2" fmla="*/ 10802 w 10802"/>
              <a:gd name="connsiteY2" fmla="*/ 0 h 10960"/>
              <a:gd name="connsiteX3" fmla="*/ 6628 w 10802"/>
              <a:gd name="connsiteY3" fmla="*/ 8755 h 10960"/>
              <a:gd name="connsiteX4" fmla="*/ 0 w 10802"/>
              <a:gd name="connsiteY4" fmla="*/ 10960 h 10960"/>
              <a:gd name="connsiteX0" fmla="*/ 0 w 10868"/>
              <a:gd name="connsiteY0" fmla="*/ 10748 h 10748"/>
              <a:gd name="connsiteX1" fmla="*/ 4414 w 10868"/>
              <a:gd name="connsiteY1" fmla="*/ 1973 h 10748"/>
              <a:gd name="connsiteX2" fmla="*/ 10868 w 10868"/>
              <a:gd name="connsiteY2" fmla="*/ 0 h 10748"/>
              <a:gd name="connsiteX3" fmla="*/ 6628 w 10868"/>
              <a:gd name="connsiteY3" fmla="*/ 8543 h 10748"/>
              <a:gd name="connsiteX4" fmla="*/ 0 w 10868"/>
              <a:gd name="connsiteY4" fmla="*/ 10748 h 10748"/>
              <a:gd name="connsiteX0" fmla="*/ 0 w 10846"/>
              <a:gd name="connsiteY0" fmla="*/ 10819 h 10819"/>
              <a:gd name="connsiteX1" fmla="*/ 4414 w 10846"/>
              <a:gd name="connsiteY1" fmla="*/ 2044 h 10819"/>
              <a:gd name="connsiteX2" fmla="*/ 10846 w 10846"/>
              <a:gd name="connsiteY2" fmla="*/ 0 h 10819"/>
              <a:gd name="connsiteX3" fmla="*/ 6628 w 10846"/>
              <a:gd name="connsiteY3" fmla="*/ 8614 h 10819"/>
              <a:gd name="connsiteX4" fmla="*/ 0 w 10846"/>
              <a:gd name="connsiteY4" fmla="*/ 10819 h 1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6" h="10819">
                <a:moveTo>
                  <a:pt x="0" y="10819"/>
                </a:moveTo>
                <a:lnTo>
                  <a:pt x="4414" y="2044"/>
                </a:lnTo>
                <a:lnTo>
                  <a:pt x="10846" y="0"/>
                </a:lnTo>
                <a:lnTo>
                  <a:pt x="6628" y="8614"/>
                </a:lnTo>
                <a:lnTo>
                  <a:pt x="0" y="108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18132F-3884-634C-D9D3-F8B5EE78F062}"/>
              </a:ext>
            </a:extLst>
          </p:cNvPr>
          <p:cNvSpPr txBox="1"/>
          <p:nvPr/>
        </p:nvSpPr>
        <p:spPr>
          <a:xfrm rot="18692754">
            <a:off x="2989879" y="5350337"/>
            <a:ext cx="104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Volume</a:t>
            </a:r>
          </a:p>
        </p:txBody>
      </p:sp>
      <p:sp>
        <p:nvSpPr>
          <p:cNvPr id="130" name="Flowchart: Decision 115">
            <a:extLst>
              <a:ext uri="{FF2B5EF4-FFF2-40B4-BE49-F238E27FC236}">
                <a16:creationId xmlns:a16="http://schemas.microsoft.com/office/drawing/2014/main" id="{DB36C955-429A-5888-AAC2-BA7A1B0F09A3}"/>
              </a:ext>
            </a:extLst>
          </p:cNvPr>
          <p:cNvSpPr/>
          <p:nvPr/>
        </p:nvSpPr>
        <p:spPr>
          <a:xfrm rot="19967854">
            <a:off x="2450097" y="2427672"/>
            <a:ext cx="1940443" cy="1857824"/>
          </a:xfrm>
          <a:custGeom>
            <a:avLst/>
            <a:gdLst>
              <a:gd name="connsiteX0" fmla="*/ 0 w 10000"/>
              <a:gd name="connsiteY0" fmla="*/ 5000 h 10000"/>
              <a:gd name="connsiteX1" fmla="*/ 5000 w 10000"/>
              <a:gd name="connsiteY1" fmla="*/ 0 h 10000"/>
              <a:gd name="connsiteX2" fmla="*/ 10000 w 10000"/>
              <a:gd name="connsiteY2" fmla="*/ 5000 h 10000"/>
              <a:gd name="connsiteX3" fmla="*/ 5000 w 10000"/>
              <a:gd name="connsiteY3" fmla="*/ 10000 h 10000"/>
              <a:gd name="connsiteX4" fmla="*/ 0 w 10000"/>
              <a:gd name="connsiteY4" fmla="*/ 5000 h 10000"/>
              <a:gd name="connsiteX0" fmla="*/ 0 w 13797"/>
              <a:gd name="connsiteY0" fmla="*/ 5000 h 15347"/>
              <a:gd name="connsiteX1" fmla="*/ 5000 w 13797"/>
              <a:gd name="connsiteY1" fmla="*/ 0 h 15347"/>
              <a:gd name="connsiteX2" fmla="*/ 13797 w 13797"/>
              <a:gd name="connsiteY2" fmla="*/ 15347 h 15347"/>
              <a:gd name="connsiteX3" fmla="*/ 5000 w 13797"/>
              <a:gd name="connsiteY3" fmla="*/ 10000 h 15347"/>
              <a:gd name="connsiteX4" fmla="*/ 0 w 13797"/>
              <a:gd name="connsiteY4" fmla="*/ 5000 h 15347"/>
              <a:gd name="connsiteX0" fmla="*/ 0 w 13797"/>
              <a:gd name="connsiteY0" fmla="*/ 5000 h 20282"/>
              <a:gd name="connsiteX1" fmla="*/ 5000 w 13797"/>
              <a:gd name="connsiteY1" fmla="*/ 0 h 20282"/>
              <a:gd name="connsiteX2" fmla="*/ 13797 w 13797"/>
              <a:gd name="connsiteY2" fmla="*/ 15347 h 20282"/>
              <a:gd name="connsiteX3" fmla="*/ 8670 w 13797"/>
              <a:gd name="connsiteY3" fmla="*/ 20282 h 20282"/>
              <a:gd name="connsiteX4" fmla="*/ 0 w 13797"/>
              <a:gd name="connsiteY4" fmla="*/ 5000 h 20282"/>
              <a:gd name="connsiteX0" fmla="*/ 0 w 13798"/>
              <a:gd name="connsiteY0" fmla="*/ 5304 h 20282"/>
              <a:gd name="connsiteX1" fmla="*/ 5001 w 13798"/>
              <a:gd name="connsiteY1" fmla="*/ 0 h 20282"/>
              <a:gd name="connsiteX2" fmla="*/ 13798 w 13798"/>
              <a:gd name="connsiteY2" fmla="*/ 15347 h 20282"/>
              <a:gd name="connsiteX3" fmla="*/ 8671 w 13798"/>
              <a:gd name="connsiteY3" fmla="*/ 20282 h 20282"/>
              <a:gd name="connsiteX4" fmla="*/ 0 w 13798"/>
              <a:gd name="connsiteY4" fmla="*/ 5304 h 20282"/>
              <a:gd name="connsiteX0" fmla="*/ 0 w 13781"/>
              <a:gd name="connsiteY0" fmla="*/ 5304 h 20282"/>
              <a:gd name="connsiteX1" fmla="*/ 5001 w 13781"/>
              <a:gd name="connsiteY1" fmla="*/ 0 h 20282"/>
              <a:gd name="connsiteX2" fmla="*/ 13781 w 13781"/>
              <a:gd name="connsiteY2" fmla="*/ 14860 h 20282"/>
              <a:gd name="connsiteX3" fmla="*/ 8671 w 13781"/>
              <a:gd name="connsiteY3" fmla="*/ 20282 h 20282"/>
              <a:gd name="connsiteX4" fmla="*/ 0 w 13781"/>
              <a:gd name="connsiteY4" fmla="*/ 5304 h 20282"/>
              <a:gd name="connsiteX0" fmla="*/ 0 w 13781"/>
              <a:gd name="connsiteY0" fmla="*/ 7217 h 22195"/>
              <a:gd name="connsiteX1" fmla="*/ 2556 w 13781"/>
              <a:gd name="connsiteY1" fmla="*/ 0 h 22195"/>
              <a:gd name="connsiteX2" fmla="*/ 13781 w 13781"/>
              <a:gd name="connsiteY2" fmla="*/ 16773 h 22195"/>
              <a:gd name="connsiteX3" fmla="*/ 8671 w 13781"/>
              <a:gd name="connsiteY3" fmla="*/ 22195 h 22195"/>
              <a:gd name="connsiteX4" fmla="*/ 0 w 13781"/>
              <a:gd name="connsiteY4" fmla="*/ 7217 h 22195"/>
              <a:gd name="connsiteX0" fmla="*/ 0 w 14442"/>
              <a:gd name="connsiteY0" fmla="*/ 20436 h 22195"/>
              <a:gd name="connsiteX1" fmla="*/ 3217 w 14442"/>
              <a:gd name="connsiteY1" fmla="*/ 0 h 22195"/>
              <a:gd name="connsiteX2" fmla="*/ 14442 w 14442"/>
              <a:gd name="connsiteY2" fmla="*/ 16773 h 22195"/>
              <a:gd name="connsiteX3" fmla="*/ 9332 w 14442"/>
              <a:gd name="connsiteY3" fmla="*/ 22195 h 22195"/>
              <a:gd name="connsiteX4" fmla="*/ 0 w 14442"/>
              <a:gd name="connsiteY4" fmla="*/ 20436 h 22195"/>
              <a:gd name="connsiteX0" fmla="*/ 0 w 9332"/>
              <a:gd name="connsiteY0" fmla="*/ 25587 h 27346"/>
              <a:gd name="connsiteX1" fmla="*/ 3217 w 9332"/>
              <a:gd name="connsiteY1" fmla="*/ 5151 h 27346"/>
              <a:gd name="connsiteX2" fmla="*/ 8087 w 9332"/>
              <a:gd name="connsiteY2" fmla="*/ 0 h 27346"/>
              <a:gd name="connsiteX3" fmla="*/ 9332 w 9332"/>
              <a:gd name="connsiteY3" fmla="*/ 27346 h 27346"/>
              <a:gd name="connsiteX4" fmla="*/ 0 w 9332"/>
              <a:gd name="connsiteY4" fmla="*/ 25587 h 27346"/>
              <a:gd name="connsiteX0" fmla="*/ 0 w 8666"/>
              <a:gd name="connsiteY0" fmla="*/ 9357 h 9357"/>
              <a:gd name="connsiteX1" fmla="*/ 3447 w 8666"/>
              <a:gd name="connsiteY1" fmla="*/ 1884 h 9357"/>
              <a:gd name="connsiteX2" fmla="*/ 8666 w 8666"/>
              <a:gd name="connsiteY2" fmla="*/ 0 h 9357"/>
              <a:gd name="connsiteX3" fmla="*/ 6311 w 8666"/>
              <a:gd name="connsiteY3" fmla="*/ 5155 h 9357"/>
              <a:gd name="connsiteX4" fmla="*/ 0 w 8666"/>
              <a:gd name="connsiteY4" fmla="*/ 9357 h 9357"/>
              <a:gd name="connsiteX0" fmla="*/ 0 w 10000"/>
              <a:gd name="connsiteY0" fmla="*/ 10000 h 10000"/>
              <a:gd name="connsiteX1" fmla="*/ 3978 w 10000"/>
              <a:gd name="connsiteY1" fmla="*/ 2013 h 10000"/>
              <a:gd name="connsiteX2" fmla="*/ 10000 w 10000"/>
              <a:gd name="connsiteY2" fmla="*/ 0 h 10000"/>
              <a:gd name="connsiteX3" fmla="*/ 6132 w 10000"/>
              <a:gd name="connsiteY3" fmla="*/ 8107 h 10000"/>
              <a:gd name="connsiteX4" fmla="*/ 0 w 10000"/>
              <a:gd name="connsiteY4" fmla="*/ 10000 h 10000"/>
              <a:gd name="connsiteX0" fmla="*/ 0 w 10025"/>
              <a:gd name="connsiteY0" fmla="*/ 10285 h 10285"/>
              <a:gd name="connsiteX1" fmla="*/ 4003 w 10025"/>
              <a:gd name="connsiteY1" fmla="*/ 2013 h 10285"/>
              <a:gd name="connsiteX2" fmla="*/ 10025 w 10025"/>
              <a:gd name="connsiteY2" fmla="*/ 0 h 10285"/>
              <a:gd name="connsiteX3" fmla="*/ 6157 w 10025"/>
              <a:gd name="connsiteY3" fmla="*/ 8107 h 10285"/>
              <a:gd name="connsiteX4" fmla="*/ 0 w 10025"/>
              <a:gd name="connsiteY4" fmla="*/ 10285 h 10285"/>
              <a:gd name="connsiteX0" fmla="*/ 0 w 10228"/>
              <a:gd name="connsiteY0" fmla="*/ 10354 h 10354"/>
              <a:gd name="connsiteX1" fmla="*/ 4003 w 10228"/>
              <a:gd name="connsiteY1" fmla="*/ 2082 h 10354"/>
              <a:gd name="connsiteX2" fmla="*/ 10228 w 10228"/>
              <a:gd name="connsiteY2" fmla="*/ 0 h 10354"/>
              <a:gd name="connsiteX3" fmla="*/ 6157 w 10228"/>
              <a:gd name="connsiteY3" fmla="*/ 8176 h 10354"/>
              <a:gd name="connsiteX4" fmla="*/ 0 w 10228"/>
              <a:gd name="connsiteY4" fmla="*/ 10354 h 10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8" h="10354">
                <a:moveTo>
                  <a:pt x="0" y="10354"/>
                </a:moveTo>
                <a:lnTo>
                  <a:pt x="4003" y="2082"/>
                </a:lnTo>
                <a:lnTo>
                  <a:pt x="10228" y="0"/>
                </a:lnTo>
                <a:lnTo>
                  <a:pt x="6157" y="8176"/>
                </a:lnTo>
                <a:lnTo>
                  <a:pt x="0" y="10354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lowchart: Decision 115">
            <a:extLst>
              <a:ext uri="{FF2B5EF4-FFF2-40B4-BE49-F238E27FC236}">
                <a16:creationId xmlns:a16="http://schemas.microsoft.com/office/drawing/2014/main" id="{5624D22E-7796-A407-635F-22695FEB7B16}"/>
              </a:ext>
            </a:extLst>
          </p:cNvPr>
          <p:cNvSpPr/>
          <p:nvPr/>
        </p:nvSpPr>
        <p:spPr>
          <a:xfrm rot="19967854">
            <a:off x="3333536" y="1612464"/>
            <a:ext cx="1875782" cy="1794655"/>
          </a:xfrm>
          <a:custGeom>
            <a:avLst/>
            <a:gdLst>
              <a:gd name="connsiteX0" fmla="*/ 0 w 10000"/>
              <a:gd name="connsiteY0" fmla="*/ 5000 h 10000"/>
              <a:gd name="connsiteX1" fmla="*/ 5000 w 10000"/>
              <a:gd name="connsiteY1" fmla="*/ 0 h 10000"/>
              <a:gd name="connsiteX2" fmla="*/ 10000 w 10000"/>
              <a:gd name="connsiteY2" fmla="*/ 5000 h 10000"/>
              <a:gd name="connsiteX3" fmla="*/ 5000 w 10000"/>
              <a:gd name="connsiteY3" fmla="*/ 10000 h 10000"/>
              <a:gd name="connsiteX4" fmla="*/ 0 w 10000"/>
              <a:gd name="connsiteY4" fmla="*/ 5000 h 10000"/>
              <a:gd name="connsiteX0" fmla="*/ 0 w 13797"/>
              <a:gd name="connsiteY0" fmla="*/ 5000 h 15347"/>
              <a:gd name="connsiteX1" fmla="*/ 5000 w 13797"/>
              <a:gd name="connsiteY1" fmla="*/ 0 h 15347"/>
              <a:gd name="connsiteX2" fmla="*/ 13797 w 13797"/>
              <a:gd name="connsiteY2" fmla="*/ 15347 h 15347"/>
              <a:gd name="connsiteX3" fmla="*/ 5000 w 13797"/>
              <a:gd name="connsiteY3" fmla="*/ 10000 h 15347"/>
              <a:gd name="connsiteX4" fmla="*/ 0 w 13797"/>
              <a:gd name="connsiteY4" fmla="*/ 5000 h 15347"/>
              <a:gd name="connsiteX0" fmla="*/ 0 w 13797"/>
              <a:gd name="connsiteY0" fmla="*/ 5000 h 20282"/>
              <a:gd name="connsiteX1" fmla="*/ 5000 w 13797"/>
              <a:gd name="connsiteY1" fmla="*/ 0 h 20282"/>
              <a:gd name="connsiteX2" fmla="*/ 13797 w 13797"/>
              <a:gd name="connsiteY2" fmla="*/ 15347 h 20282"/>
              <a:gd name="connsiteX3" fmla="*/ 8670 w 13797"/>
              <a:gd name="connsiteY3" fmla="*/ 20282 h 20282"/>
              <a:gd name="connsiteX4" fmla="*/ 0 w 13797"/>
              <a:gd name="connsiteY4" fmla="*/ 5000 h 20282"/>
              <a:gd name="connsiteX0" fmla="*/ 0 w 13798"/>
              <a:gd name="connsiteY0" fmla="*/ 5304 h 20282"/>
              <a:gd name="connsiteX1" fmla="*/ 5001 w 13798"/>
              <a:gd name="connsiteY1" fmla="*/ 0 h 20282"/>
              <a:gd name="connsiteX2" fmla="*/ 13798 w 13798"/>
              <a:gd name="connsiteY2" fmla="*/ 15347 h 20282"/>
              <a:gd name="connsiteX3" fmla="*/ 8671 w 13798"/>
              <a:gd name="connsiteY3" fmla="*/ 20282 h 20282"/>
              <a:gd name="connsiteX4" fmla="*/ 0 w 13798"/>
              <a:gd name="connsiteY4" fmla="*/ 5304 h 20282"/>
              <a:gd name="connsiteX0" fmla="*/ 0 w 13781"/>
              <a:gd name="connsiteY0" fmla="*/ 5304 h 20282"/>
              <a:gd name="connsiteX1" fmla="*/ 5001 w 13781"/>
              <a:gd name="connsiteY1" fmla="*/ 0 h 20282"/>
              <a:gd name="connsiteX2" fmla="*/ 13781 w 13781"/>
              <a:gd name="connsiteY2" fmla="*/ 14860 h 20282"/>
              <a:gd name="connsiteX3" fmla="*/ 8671 w 13781"/>
              <a:gd name="connsiteY3" fmla="*/ 20282 h 20282"/>
              <a:gd name="connsiteX4" fmla="*/ 0 w 13781"/>
              <a:gd name="connsiteY4" fmla="*/ 5304 h 20282"/>
              <a:gd name="connsiteX0" fmla="*/ 0 w 13781"/>
              <a:gd name="connsiteY0" fmla="*/ 7217 h 22195"/>
              <a:gd name="connsiteX1" fmla="*/ 2556 w 13781"/>
              <a:gd name="connsiteY1" fmla="*/ 0 h 22195"/>
              <a:gd name="connsiteX2" fmla="*/ 13781 w 13781"/>
              <a:gd name="connsiteY2" fmla="*/ 16773 h 22195"/>
              <a:gd name="connsiteX3" fmla="*/ 8671 w 13781"/>
              <a:gd name="connsiteY3" fmla="*/ 22195 h 22195"/>
              <a:gd name="connsiteX4" fmla="*/ 0 w 13781"/>
              <a:gd name="connsiteY4" fmla="*/ 7217 h 22195"/>
              <a:gd name="connsiteX0" fmla="*/ 0 w 14442"/>
              <a:gd name="connsiteY0" fmla="*/ 20436 h 22195"/>
              <a:gd name="connsiteX1" fmla="*/ 3217 w 14442"/>
              <a:gd name="connsiteY1" fmla="*/ 0 h 22195"/>
              <a:gd name="connsiteX2" fmla="*/ 14442 w 14442"/>
              <a:gd name="connsiteY2" fmla="*/ 16773 h 22195"/>
              <a:gd name="connsiteX3" fmla="*/ 9332 w 14442"/>
              <a:gd name="connsiteY3" fmla="*/ 22195 h 22195"/>
              <a:gd name="connsiteX4" fmla="*/ 0 w 14442"/>
              <a:gd name="connsiteY4" fmla="*/ 20436 h 22195"/>
              <a:gd name="connsiteX0" fmla="*/ 0 w 9332"/>
              <a:gd name="connsiteY0" fmla="*/ 25587 h 27346"/>
              <a:gd name="connsiteX1" fmla="*/ 3217 w 9332"/>
              <a:gd name="connsiteY1" fmla="*/ 5151 h 27346"/>
              <a:gd name="connsiteX2" fmla="*/ 8087 w 9332"/>
              <a:gd name="connsiteY2" fmla="*/ 0 h 27346"/>
              <a:gd name="connsiteX3" fmla="*/ 9332 w 9332"/>
              <a:gd name="connsiteY3" fmla="*/ 27346 h 27346"/>
              <a:gd name="connsiteX4" fmla="*/ 0 w 9332"/>
              <a:gd name="connsiteY4" fmla="*/ 25587 h 27346"/>
              <a:gd name="connsiteX0" fmla="*/ 0 w 8666"/>
              <a:gd name="connsiteY0" fmla="*/ 9357 h 9357"/>
              <a:gd name="connsiteX1" fmla="*/ 3447 w 8666"/>
              <a:gd name="connsiteY1" fmla="*/ 1884 h 9357"/>
              <a:gd name="connsiteX2" fmla="*/ 8666 w 8666"/>
              <a:gd name="connsiteY2" fmla="*/ 0 h 9357"/>
              <a:gd name="connsiteX3" fmla="*/ 6311 w 8666"/>
              <a:gd name="connsiteY3" fmla="*/ 5155 h 9357"/>
              <a:gd name="connsiteX4" fmla="*/ 0 w 8666"/>
              <a:gd name="connsiteY4" fmla="*/ 9357 h 9357"/>
              <a:gd name="connsiteX0" fmla="*/ 0 w 10000"/>
              <a:gd name="connsiteY0" fmla="*/ 10000 h 10000"/>
              <a:gd name="connsiteX1" fmla="*/ 3978 w 10000"/>
              <a:gd name="connsiteY1" fmla="*/ 2013 h 10000"/>
              <a:gd name="connsiteX2" fmla="*/ 10000 w 10000"/>
              <a:gd name="connsiteY2" fmla="*/ 0 h 10000"/>
              <a:gd name="connsiteX3" fmla="*/ 6132 w 10000"/>
              <a:gd name="connsiteY3" fmla="*/ 8107 h 10000"/>
              <a:gd name="connsiteX4" fmla="*/ 0 w 10000"/>
              <a:gd name="connsiteY4" fmla="*/ 10000 h 10000"/>
              <a:gd name="connsiteX0" fmla="*/ 0 w 10025"/>
              <a:gd name="connsiteY0" fmla="*/ 10285 h 10285"/>
              <a:gd name="connsiteX1" fmla="*/ 4003 w 10025"/>
              <a:gd name="connsiteY1" fmla="*/ 2013 h 10285"/>
              <a:gd name="connsiteX2" fmla="*/ 10025 w 10025"/>
              <a:gd name="connsiteY2" fmla="*/ 0 h 10285"/>
              <a:gd name="connsiteX3" fmla="*/ 6157 w 10025"/>
              <a:gd name="connsiteY3" fmla="*/ 8107 h 10285"/>
              <a:gd name="connsiteX4" fmla="*/ 0 w 10025"/>
              <a:gd name="connsiteY4" fmla="*/ 10285 h 10285"/>
              <a:gd name="connsiteX0" fmla="*/ 0 w 10228"/>
              <a:gd name="connsiteY0" fmla="*/ 10354 h 10354"/>
              <a:gd name="connsiteX1" fmla="*/ 4003 w 10228"/>
              <a:gd name="connsiteY1" fmla="*/ 2082 h 10354"/>
              <a:gd name="connsiteX2" fmla="*/ 10228 w 10228"/>
              <a:gd name="connsiteY2" fmla="*/ 0 h 10354"/>
              <a:gd name="connsiteX3" fmla="*/ 6157 w 10228"/>
              <a:gd name="connsiteY3" fmla="*/ 8176 h 10354"/>
              <a:gd name="connsiteX4" fmla="*/ 0 w 10228"/>
              <a:gd name="connsiteY4" fmla="*/ 10354 h 10354"/>
              <a:gd name="connsiteX0" fmla="*/ 0 w 9887"/>
              <a:gd name="connsiteY0" fmla="*/ 10002 h 10002"/>
              <a:gd name="connsiteX1" fmla="*/ 3662 w 9887"/>
              <a:gd name="connsiteY1" fmla="*/ 2082 h 10002"/>
              <a:gd name="connsiteX2" fmla="*/ 9887 w 9887"/>
              <a:gd name="connsiteY2" fmla="*/ 0 h 10002"/>
              <a:gd name="connsiteX3" fmla="*/ 5816 w 9887"/>
              <a:gd name="connsiteY3" fmla="*/ 8176 h 10002"/>
              <a:gd name="connsiteX4" fmla="*/ 0 w 9887"/>
              <a:gd name="connsiteY4" fmla="*/ 10002 h 10002"/>
              <a:gd name="connsiteX0" fmla="*/ 0 w 9221"/>
              <a:gd name="connsiteY0" fmla="*/ 9344 h 9344"/>
              <a:gd name="connsiteX1" fmla="*/ 2925 w 9221"/>
              <a:gd name="connsiteY1" fmla="*/ 2082 h 9344"/>
              <a:gd name="connsiteX2" fmla="*/ 9221 w 9221"/>
              <a:gd name="connsiteY2" fmla="*/ 0 h 9344"/>
              <a:gd name="connsiteX3" fmla="*/ 5103 w 9221"/>
              <a:gd name="connsiteY3" fmla="*/ 8174 h 9344"/>
              <a:gd name="connsiteX4" fmla="*/ 0 w 9221"/>
              <a:gd name="connsiteY4" fmla="*/ 9344 h 9344"/>
              <a:gd name="connsiteX0" fmla="*/ 0 w 10845"/>
              <a:gd name="connsiteY0" fmla="*/ 10702 h 10702"/>
              <a:gd name="connsiteX1" fmla="*/ 4017 w 10845"/>
              <a:gd name="connsiteY1" fmla="*/ 2228 h 10702"/>
              <a:gd name="connsiteX2" fmla="*/ 10845 w 10845"/>
              <a:gd name="connsiteY2" fmla="*/ 0 h 10702"/>
              <a:gd name="connsiteX3" fmla="*/ 6379 w 10845"/>
              <a:gd name="connsiteY3" fmla="*/ 8748 h 10702"/>
              <a:gd name="connsiteX4" fmla="*/ 0 w 10845"/>
              <a:gd name="connsiteY4" fmla="*/ 10702 h 10702"/>
              <a:gd name="connsiteX0" fmla="*/ 0 w 10845"/>
              <a:gd name="connsiteY0" fmla="*/ 10702 h 10702"/>
              <a:gd name="connsiteX1" fmla="*/ 4904 w 10845"/>
              <a:gd name="connsiteY1" fmla="*/ 2187 h 10702"/>
              <a:gd name="connsiteX2" fmla="*/ 10845 w 10845"/>
              <a:gd name="connsiteY2" fmla="*/ 0 h 10702"/>
              <a:gd name="connsiteX3" fmla="*/ 6379 w 10845"/>
              <a:gd name="connsiteY3" fmla="*/ 8748 h 10702"/>
              <a:gd name="connsiteX4" fmla="*/ 0 w 10845"/>
              <a:gd name="connsiteY4" fmla="*/ 10702 h 10702"/>
              <a:gd name="connsiteX0" fmla="*/ 0 w 10845"/>
              <a:gd name="connsiteY0" fmla="*/ 10702 h 10702"/>
              <a:gd name="connsiteX1" fmla="*/ 4414 w 10845"/>
              <a:gd name="connsiteY1" fmla="*/ 1927 h 10702"/>
              <a:gd name="connsiteX2" fmla="*/ 10845 w 10845"/>
              <a:gd name="connsiteY2" fmla="*/ 0 h 10702"/>
              <a:gd name="connsiteX3" fmla="*/ 6379 w 10845"/>
              <a:gd name="connsiteY3" fmla="*/ 8748 h 10702"/>
              <a:gd name="connsiteX4" fmla="*/ 0 w 10845"/>
              <a:gd name="connsiteY4" fmla="*/ 10702 h 10702"/>
              <a:gd name="connsiteX0" fmla="*/ 0 w 10845"/>
              <a:gd name="connsiteY0" fmla="*/ 10702 h 10702"/>
              <a:gd name="connsiteX1" fmla="*/ 4414 w 10845"/>
              <a:gd name="connsiteY1" fmla="*/ 1927 h 10702"/>
              <a:gd name="connsiteX2" fmla="*/ 10845 w 10845"/>
              <a:gd name="connsiteY2" fmla="*/ 0 h 10702"/>
              <a:gd name="connsiteX3" fmla="*/ 6655 w 10845"/>
              <a:gd name="connsiteY3" fmla="*/ 8319 h 10702"/>
              <a:gd name="connsiteX4" fmla="*/ 0 w 10845"/>
              <a:gd name="connsiteY4" fmla="*/ 10702 h 10702"/>
              <a:gd name="connsiteX0" fmla="*/ 0 w 10845"/>
              <a:gd name="connsiteY0" fmla="*/ 10702 h 10702"/>
              <a:gd name="connsiteX1" fmla="*/ 4414 w 10845"/>
              <a:gd name="connsiteY1" fmla="*/ 1927 h 10702"/>
              <a:gd name="connsiteX2" fmla="*/ 10845 w 10845"/>
              <a:gd name="connsiteY2" fmla="*/ 0 h 10702"/>
              <a:gd name="connsiteX3" fmla="*/ 6628 w 10845"/>
              <a:gd name="connsiteY3" fmla="*/ 8497 h 10702"/>
              <a:gd name="connsiteX4" fmla="*/ 0 w 10845"/>
              <a:gd name="connsiteY4" fmla="*/ 10702 h 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5" h="10702">
                <a:moveTo>
                  <a:pt x="0" y="10702"/>
                </a:moveTo>
                <a:lnTo>
                  <a:pt x="4414" y="1927"/>
                </a:lnTo>
                <a:lnTo>
                  <a:pt x="10845" y="0"/>
                </a:lnTo>
                <a:lnTo>
                  <a:pt x="6628" y="8497"/>
                </a:lnTo>
                <a:lnTo>
                  <a:pt x="0" y="10702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3F991DB-BD9F-A6DE-CC06-B3BD6F491121}"/>
              </a:ext>
            </a:extLst>
          </p:cNvPr>
          <p:cNvCxnSpPr>
            <a:cxnSpLocks/>
          </p:cNvCxnSpPr>
          <p:nvPr/>
        </p:nvCxnSpPr>
        <p:spPr>
          <a:xfrm flipH="1">
            <a:off x="2740133" y="2923338"/>
            <a:ext cx="1927575" cy="1909650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824359D-9BD5-E244-C9C7-864E5EC98CF1}"/>
              </a:ext>
            </a:extLst>
          </p:cNvPr>
          <p:cNvSpPr txBox="1"/>
          <p:nvPr/>
        </p:nvSpPr>
        <p:spPr>
          <a:xfrm rot="16200000">
            <a:off x="3596121" y="2594196"/>
            <a:ext cx="188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Backface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Force</a:t>
            </a:r>
          </a:p>
        </p:txBody>
      </p:sp>
      <p:sp>
        <p:nvSpPr>
          <p:cNvPr id="140" name="Star: 5 Points 139">
            <a:extLst>
              <a:ext uri="{FF2B5EF4-FFF2-40B4-BE49-F238E27FC236}">
                <a16:creationId xmlns:a16="http://schemas.microsoft.com/office/drawing/2014/main" id="{920C3E83-420F-727A-039D-729C7253C2C9}"/>
              </a:ext>
            </a:extLst>
          </p:cNvPr>
          <p:cNvSpPr/>
          <p:nvPr/>
        </p:nvSpPr>
        <p:spPr>
          <a:xfrm>
            <a:off x="4542147" y="4411604"/>
            <a:ext cx="371002" cy="29599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E570E42-0AC4-FA21-388F-705359FD1B43}"/>
              </a:ext>
            </a:extLst>
          </p:cNvPr>
          <p:cNvSpPr txBox="1"/>
          <p:nvPr/>
        </p:nvSpPr>
        <p:spPr>
          <a:xfrm>
            <a:off x="4380049" y="4694137"/>
            <a:ext cx="1135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Most optimum</a:t>
            </a:r>
          </a:p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(unrealistic)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006CAEF-A3A7-E8EE-CFD9-280BA38E4756}"/>
              </a:ext>
            </a:extLst>
          </p:cNvPr>
          <p:cNvSpPr txBox="1"/>
          <p:nvPr/>
        </p:nvSpPr>
        <p:spPr>
          <a:xfrm>
            <a:off x="7616616" y="3058432"/>
            <a:ext cx="1199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LF - HP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A16866C-9885-FAA9-22A0-849D86451B46}"/>
              </a:ext>
            </a:extLst>
          </p:cNvPr>
          <p:cNvSpPr txBox="1"/>
          <p:nvPr/>
        </p:nvSpPr>
        <p:spPr>
          <a:xfrm>
            <a:off x="7616616" y="1847536"/>
            <a:ext cx="1199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HF - HP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958B70B-D4AC-E4E3-2C9C-177E5C21EDF4}"/>
              </a:ext>
            </a:extLst>
          </p:cNvPr>
          <p:cNvSpPr txBox="1"/>
          <p:nvPr/>
        </p:nvSpPr>
        <p:spPr>
          <a:xfrm>
            <a:off x="5376970" y="1790213"/>
            <a:ext cx="1199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HF - LP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7789739-AF38-6226-DB54-A09928B534CE}"/>
              </a:ext>
            </a:extLst>
          </p:cNvPr>
          <p:cNvSpPr txBox="1"/>
          <p:nvPr/>
        </p:nvSpPr>
        <p:spPr>
          <a:xfrm>
            <a:off x="5425128" y="3084772"/>
            <a:ext cx="1199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LF - LP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23605C3-4114-F92D-1219-CC7D7E68233D}"/>
              </a:ext>
            </a:extLst>
          </p:cNvPr>
          <p:cNvSpPr txBox="1"/>
          <p:nvPr/>
        </p:nvSpPr>
        <p:spPr>
          <a:xfrm>
            <a:off x="9762391" y="2782032"/>
            <a:ext cx="1209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Threshold</a:t>
            </a:r>
          </a:p>
        </p:txBody>
      </p:sp>
      <p:sp>
        <p:nvSpPr>
          <p:cNvPr id="150" name="Star: 5 Points 149">
            <a:extLst>
              <a:ext uri="{FF2B5EF4-FFF2-40B4-BE49-F238E27FC236}">
                <a16:creationId xmlns:a16="http://schemas.microsoft.com/office/drawing/2014/main" id="{D6EF1A41-643F-2147-8C8F-2B19CF04E995}"/>
              </a:ext>
            </a:extLst>
          </p:cNvPr>
          <p:cNvSpPr/>
          <p:nvPr/>
        </p:nvSpPr>
        <p:spPr>
          <a:xfrm>
            <a:off x="8713948" y="3028253"/>
            <a:ext cx="271221" cy="268337"/>
          </a:xfrm>
          <a:prstGeom prst="star5">
            <a:avLst/>
          </a:prstGeom>
          <a:solidFill>
            <a:srgbClr val="C83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c 150">
            <a:extLst>
              <a:ext uri="{FF2B5EF4-FFF2-40B4-BE49-F238E27FC236}">
                <a16:creationId xmlns:a16="http://schemas.microsoft.com/office/drawing/2014/main" id="{FA809D32-C94C-F28B-25E3-ADDF91BB94A8}"/>
              </a:ext>
            </a:extLst>
          </p:cNvPr>
          <p:cNvSpPr/>
          <p:nvPr/>
        </p:nvSpPr>
        <p:spPr>
          <a:xfrm>
            <a:off x="5602057" y="3239038"/>
            <a:ext cx="3202293" cy="1135578"/>
          </a:xfrm>
          <a:custGeom>
            <a:avLst/>
            <a:gdLst>
              <a:gd name="connsiteX0" fmla="*/ 311455 w 622911"/>
              <a:gd name="connsiteY0" fmla="*/ 0 h 1623455"/>
              <a:gd name="connsiteX1" fmla="*/ 622911 w 622911"/>
              <a:gd name="connsiteY1" fmla="*/ 811728 h 1623455"/>
              <a:gd name="connsiteX2" fmla="*/ 311456 w 622911"/>
              <a:gd name="connsiteY2" fmla="*/ 811728 h 1623455"/>
              <a:gd name="connsiteX3" fmla="*/ 311455 w 622911"/>
              <a:gd name="connsiteY3" fmla="*/ 0 h 1623455"/>
              <a:gd name="connsiteX0" fmla="*/ 311455 w 622911"/>
              <a:gd name="connsiteY0" fmla="*/ 0 h 1623455"/>
              <a:gd name="connsiteX1" fmla="*/ 622911 w 622911"/>
              <a:gd name="connsiteY1" fmla="*/ 811728 h 1623455"/>
              <a:gd name="connsiteX0" fmla="*/ 0 w 810346"/>
              <a:gd name="connsiteY0" fmla="*/ 114300 h 926028"/>
              <a:gd name="connsiteX1" fmla="*/ 311456 w 810346"/>
              <a:gd name="connsiteY1" fmla="*/ 926028 h 926028"/>
              <a:gd name="connsiteX2" fmla="*/ 1 w 810346"/>
              <a:gd name="connsiteY2" fmla="*/ 926028 h 926028"/>
              <a:gd name="connsiteX3" fmla="*/ 0 w 810346"/>
              <a:gd name="connsiteY3" fmla="*/ 114300 h 926028"/>
              <a:gd name="connsiteX0" fmla="*/ 781050 w 810346"/>
              <a:gd name="connsiteY0" fmla="*/ 0 h 926028"/>
              <a:gd name="connsiteX1" fmla="*/ 311456 w 810346"/>
              <a:gd name="connsiteY1" fmla="*/ 926028 h 926028"/>
              <a:gd name="connsiteX0" fmla="*/ 1784044 w 2572874"/>
              <a:gd name="connsiteY0" fmla="*/ 114300 h 926028"/>
              <a:gd name="connsiteX1" fmla="*/ 2095500 w 2572874"/>
              <a:gd name="connsiteY1" fmla="*/ 926028 h 926028"/>
              <a:gd name="connsiteX2" fmla="*/ 1784045 w 2572874"/>
              <a:gd name="connsiteY2" fmla="*/ 926028 h 926028"/>
              <a:gd name="connsiteX3" fmla="*/ 1784044 w 2572874"/>
              <a:gd name="connsiteY3" fmla="*/ 114300 h 926028"/>
              <a:gd name="connsiteX0" fmla="*/ 2565094 w 2572874"/>
              <a:gd name="connsiteY0" fmla="*/ 0 h 926028"/>
              <a:gd name="connsiteX1" fmla="*/ 0 w 2572874"/>
              <a:gd name="connsiteY1" fmla="*/ 668853 h 926028"/>
              <a:gd name="connsiteX0" fmla="*/ 1784044 w 2576355"/>
              <a:gd name="connsiteY0" fmla="*/ 114300 h 926028"/>
              <a:gd name="connsiteX1" fmla="*/ 2095500 w 2576355"/>
              <a:gd name="connsiteY1" fmla="*/ 926028 h 926028"/>
              <a:gd name="connsiteX2" fmla="*/ 1784045 w 2576355"/>
              <a:gd name="connsiteY2" fmla="*/ 926028 h 926028"/>
              <a:gd name="connsiteX3" fmla="*/ 1784044 w 2576355"/>
              <a:gd name="connsiteY3" fmla="*/ 114300 h 926028"/>
              <a:gd name="connsiteX0" fmla="*/ 2565094 w 2576355"/>
              <a:gd name="connsiteY0" fmla="*/ 0 h 926028"/>
              <a:gd name="connsiteX1" fmla="*/ 0 w 2576355"/>
              <a:gd name="connsiteY1" fmla="*/ 668853 h 926028"/>
              <a:gd name="connsiteX0" fmla="*/ 1784044 w 2889140"/>
              <a:gd name="connsiteY0" fmla="*/ 323850 h 1135578"/>
              <a:gd name="connsiteX1" fmla="*/ 2095500 w 2889140"/>
              <a:gd name="connsiteY1" fmla="*/ 1135578 h 1135578"/>
              <a:gd name="connsiteX2" fmla="*/ 1784045 w 2889140"/>
              <a:gd name="connsiteY2" fmla="*/ 1135578 h 1135578"/>
              <a:gd name="connsiteX3" fmla="*/ 1784044 w 2889140"/>
              <a:gd name="connsiteY3" fmla="*/ 323850 h 1135578"/>
              <a:gd name="connsiteX0" fmla="*/ 2879419 w 2889140"/>
              <a:gd name="connsiteY0" fmla="*/ 0 h 1135578"/>
              <a:gd name="connsiteX1" fmla="*/ 0 w 2889140"/>
              <a:gd name="connsiteY1" fmla="*/ 878403 h 1135578"/>
              <a:gd name="connsiteX0" fmla="*/ 2098369 w 3202293"/>
              <a:gd name="connsiteY0" fmla="*/ 323850 h 1135578"/>
              <a:gd name="connsiteX1" fmla="*/ 2409825 w 3202293"/>
              <a:gd name="connsiteY1" fmla="*/ 1135578 h 1135578"/>
              <a:gd name="connsiteX2" fmla="*/ 2098370 w 3202293"/>
              <a:gd name="connsiteY2" fmla="*/ 1135578 h 1135578"/>
              <a:gd name="connsiteX3" fmla="*/ 2098369 w 3202293"/>
              <a:gd name="connsiteY3" fmla="*/ 323850 h 1135578"/>
              <a:gd name="connsiteX0" fmla="*/ 3193744 w 3202293"/>
              <a:gd name="connsiteY0" fmla="*/ 0 h 1135578"/>
              <a:gd name="connsiteX1" fmla="*/ 0 w 3202293"/>
              <a:gd name="connsiteY1" fmla="*/ 1068903 h 113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02293" h="1135578" stroke="0" extrusionOk="0">
                <a:moveTo>
                  <a:pt x="2098369" y="323850"/>
                </a:moveTo>
                <a:cubicBezTo>
                  <a:pt x="2270381" y="323850"/>
                  <a:pt x="2409825" y="687273"/>
                  <a:pt x="2409825" y="1135578"/>
                </a:cubicBezTo>
                <a:lnTo>
                  <a:pt x="2098370" y="1135578"/>
                </a:lnTo>
                <a:cubicBezTo>
                  <a:pt x="2098370" y="865002"/>
                  <a:pt x="2098369" y="594426"/>
                  <a:pt x="2098369" y="323850"/>
                </a:cubicBezTo>
                <a:close/>
              </a:path>
              <a:path w="3202293" h="1135578" fill="none">
                <a:moveTo>
                  <a:pt x="3193744" y="0"/>
                </a:moveTo>
                <a:cubicBezTo>
                  <a:pt x="3365756" y="0"/>
                  <a:pt x="895350" y="1439748"/>
                  <a:pt x="0" y="1068903"/>
                </a:cubicBezTo>
              </a:path>
            </a:pathLst>
          </a:cu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Star: 5 Points 154">
            <a:extLst>
              <a:ext uri="{FF2B5EF4-FFF2-40B4-BE49-F238E27FC236}">
                <a16:creationId xmlns:a16="http://schemas.microsoft.com/office/drawing/2014/main" id="{75130A57-0402-1C86-C02C-B626229EA2FB}"/>
              </a:ext>
            </a:extLst>
          </p:cNvPr>
          <p:cNvSpPr/>
          <p:nvPr/>
        </p:nvSpPr>
        <p:spPr>
          <a:xfrm>
            <a:off x="7932634" y="3522982"/>
            <a:ext cx="271221" cy="268337"/>
          </a:xfrm>
          <a:prstGeom prst="star5">
            <a:avLst/>
          </a:prstGeom>
          <a:solidFill>
            <a:srgbClr val="C83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Star: 5 Points 155">
            <a:extLst>
              <a:ext uri="{FF2B5EF4-FFF2-40B4-BE49-F238E27FC236}">
                <a16:creationId xmlns:a16="http://schemas.microsoft.com/office/drawing/2014/main" id="{F933CE7A-1D19-59EC-8706-54F31DB4C214}"/>
              </a:ext>
            </a:extLst>
          </p:cNvPr>
          <p:cNvSpPr/>
          <p:nvPr/>
        </p:nvSpPr>
        <p:spPr>
          <a:xfrm>
            <a:off x="7198828" y="3865693"/>
            <a:ext cx="271221" cy="268337"/>
          </a:xfrm>
          <a:prstGeom prst="star5">
            <a:avLst/>
          </a:prstGeom>
          <a:solidFill>
            <a:srgbClr val="C83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Star: 5 Points 156">
            <a:extLst>
              <a:ext uri="{FF2B5EF4-FFF2-40B4-BE49-F238E27FC236}">
                <a16:creationId xmlns:a16="http://schemas.microsoft.com/office/drawing/2014/main" id="{65B92C90-0DC8-3ABC-C382-FA0770F03B10}"/>
              </a:ext>
            </a:extLst>
          </p:cNvPr>
          <p:cNvSpPr/>
          <p:nvPr/>
        </p:nvSpPr>
        <p:spPr>
          <a:xfrm>
            <a:off x="6353497" y="4129895"/>
            <a:ext cx="271221" cy="268337"/>
          </a:xfrm>
          <a:prstGeom prst="star5">
            <a:avLst/>
          </a:prstGeom>
          <a:solidFill>
            <a:srgbClr val="C83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Star: 5 Points 157">
            <a:extLst>
              <a:ext uri="{FF2B5EF4-FFF2-40B4-BE49-F238E27FC236}">
                <a16:creationId xmlns:a16="http://schemas.microsoft.com/office/drawing/2014/main" id="{3A664221-2CE2-7D31-CBA0-FC5A68E46AA8}"/>
              </a:ext>
            </a:extLst>
          </p:cNvPr>
          <p:cNvSpPr/>
          <p:nvPr/>
        </p:nvSpPr>
        <p:spPr>
          <a:xfrm>
            <a:off x="5474918" y="4170573"/>
            <a:ext cx="271221" cy="268337"/>
          </a:xfrm>
          <a:prstGeom prst="star5">
            <a:avLst/>
          </a:prstGeom>
          <a:solidFill>
            <a:srgbClr val="C83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c 150">
            <a:extLst>
              <a:ext uri="{FF2B5EF4-FFF2-40B4-BE49-F238E27FC236}">
                <a16:creationId xmlns:a16="http://schemas.microsoft.com/office/drawing/2014/main" id="{17F2B11E-5FA4-69A3-B892-AFD1A8B4051C}"/>
              </a:ext>
            </a:extLst>
          </p:cNvPr>
          <p:cNvSpPr/>
          <p:nvPr/>
        </p:nvSpPr>
        <p:spPr>
          <a:xfrm>
            <a:off x="5410873" y="3486668"/>
            <a:ext cx="2886332" cy="1792007"/>
          </a:xfrm>
          <a:custGeom>
            <a:avLst/>
            <a:gdLst>
              <a:gd name="connsiteX0" fmla="*/ 311455 w 622911"/>
              <a:gd name="connsiteY0" fmla="*/ 0 h 1623455"/>
              <a:gd name="connsiteX1" fmla="*/ 622911 w 622911"/>
              <a:gd name="connsiteY1" fmla="*/ 811728 h 1623455"/>
              <a:gd name="connsiteX2" fmla="*/ 311456 w 622911"/>
              <a:gd name="connsiteY2" fmla="*/ 811728 h 1623455"/>
              <a:gd name="connsiteX3" fmla="*/ 311455 w 622911"/>
              <a:gd name="connsiteY3" fmla="*/ 0 h 1623455"/>
              <a:gd name="connsiteX0" fmla="*/ 311455 w 622911"/>
              <a:gd name="connsiteY0" fmla="*/ 0 h 1623455"/>
              <a:gd name="connsiteX1" fmla="*/ 622911 w 622911"/>
              <a:gd name="connsiteY1" fmla="*/ 811728 h 1623455"/>
              <a:gd name="connsiteX0" fmla="*/ 0 w 810346"/>
              <a:gd name="connsiteY0" fmla="*/ 114300 h 926028"/>
              <a:gd name="connsiteX1" fmla="*/ 311456 w 810346"/>
              <a:gd name="connsiteY1" fmla="*/ 926028 h 926028"/>
              <a:gd name="connsiteX2" fmla="*/ 1 w 810346"/>
              <a:gd name="connsiteY2" fmla="*/ 926028 h 926028"/>
              <a:gd name="connsiteX3" fmla="*/ 0 w 810346"/>
              <a:gd name="connsiteY3" fmla="*/ 114300 h 926028"/>
              <a:gd name="connsiteX0" fmla="*/ 781050 w 810346"/>
              <a:gd name="connsiteY0" fmla="*/ 0 h 926028"/>
              <a:gd name="connsiteX1" fmla="*/ 311456 w 810346"/>
              <a:gd name="connsiteY1" fmla="*/ 926028 h 926028"/>
              <a:gd name="connsiteX0" fmla="*/ 1784044 w 2572874"/>
              <a:gd name="connsiteY0" fmla="*/ 114300 h 926028"/>
              <a:gd name="connsiteX1" fmla="*/ 2095500 w 2572874"/>
              <a:gd name="connsiteY1" fmla="*/ 926028 h 926028"/>
              <a:gd name="connsiteX2" fmla="*/ 1784045 w 2572874"/>
              <a:gd name="connsiteY2" fmla="*/ 926028 h 926028"/>
              <a:gd name="connsiteX3" fmla="*/ 1784044 w 2572874"/>
              <a:gd name="connsiteY3" fmla="*/ 114300 h 926028"/>
              <a:gd name="connsiteX0" fmla="*/ 2565094 w 2572874"/>
              <a:gd name="connsiteY0" fmla="*/ 0 h 926028"/>
              <a:gd name="connsiteX1" fmla="*/ 0 w 2572874"/>
              <a:gd name="connsiteY1" fmla="*/ 668853 h 926028"/>
              <a:gd name="connsiteX0" fmla="*/ 1784044 w 2576355"/>
              <a:gd name="connsiteY0" fmla="*/ 114300 h 926028"/>
              <a:gd name="connsiteX1" fmla="*/ 2095500 w 2576355"/>
              <a:gd name="connsiteY1" fmla="*/ 926028 h 926028"/>
              <a:gd name="connsiteX2" fmla="*/ 1784045 w 2576355"/>
              <a:gd name="connsiteY2" fmla="*/ 926028 h 926028"/>
              <a:gd name="connsiteX3" fmla="*/ 1784044 w 2576355"/>
              <a:gd name="connsiteY3" fmla="*/ 114300 h 926028"/>
              <a:gd name="connsiteX0" fmla="*/ 2565094 w 2576355"/>
              <a:gd name="connsiteY0" fmla="*/ 0 h 926028"/>
              <a:gd name="connsiteX1" fmla="*/ 0 w 2576355"/>
              <a:gd name="connsiteY1" fmla="*/ 668853 h 926028"/>
              <a:gd name="connsiteX0" fmla="*/ 1784044 w 2889140"/>
              <a:gd name="connsiteY0" fmla="*/ 323850 h 1135578"/>
              <a:gd name="connsiteX1" fmla="*/ 2095500 w 2889140"/>
              <a:gd name="connsiteY1" fmla="*/ 1135578 h 1135578"/>
              <a:gd name="connsiteX2" fmla="*/ 1784045 w 2889140"/>
              <a:gd name="connsiteY2" fmla="*/ 1135578 h 1135578"/>
              <a:gd name="connsiteX3" fmla="*/ 1784044 w 2889140"/>
              <a:gd name="connsiteY3" fmla="*/ 323850 h 1135578"/>
              <a:gd name="connsiteX0" fmla="*/ 2879419 w 2889140"/>
              <a:gd name="connsiteY0" fmla="*/ 0 h 1135578"/>
              <a:gd name="connsiteX1" fmla="*/ 0 w 2889140"/>
              <a:gd name="connsiteY1" fmla="*/ 878403 h 1135578"/>
              <a:gd name="connsiteX0" fmla="*/ 2098369 w 3202293"/>
              <a:gd name="connsiteY0" fmla="*/ 323850 h 1135578"/>
              <a:gd name="connsiteX1" fmla="*/ 2409825 w 3202293"/>
              <a:gd name="connsiteY1" fmla="*/ 1135578 h 1135578"/>
              <a:gd name="connsiteX2" fmla="*/ 2098370 w 3202293"/>
              <a:gd name="connsiteY2" fmla="*/ 1135578 h 1135578"/>
              <a:gd name="connsiteX3" fmla="*/ 2098369 w 3202293"/>
              <a:gd name="connsiteY3" fmla="*/ 323850 h 1135578"/>
              <a:gd name="connsiteX0" fmla="*/ 3193744 w 3202293"/>
              <a:gd name="connsiteY0" fmla="*/ 0 h 1135578"/>
              <a:gd name="connsiteX1" fmla="*/ 0 w 3202293"/>
              <a:gd name="connsiteY1" fmla="*/ 1068903 h 1135578"/>
              <a:gd name="connsiteX0" fmla="*/ 2098369 w 2755774"/>
              <a:gd name="connsiteY0" fmla="*/ 0 h 1770734"/>
              <a:gd name="connsiteX1" fmla="*/ 2409825 w 2755774"/>
              <a:gd name="connsiteY1" fmla="*/ 811728 h 1770734"/>
              <a:gd name="connsiteX2" fmla="*/ 2098370 w 2755774"/>
              <a:gd name="connsiteY2" fmla="*/ 811728 h 1770734"/>
              <a:gd name="connsiteX3" fmla="*/ 2098369 w 2755774"/>
              <a:gd name="connsiteY3" fmla="*/ 0 h 1770734"/>
              <a:gd name="connsiteX0" fmla="*/ 2745451 w 2755774"/>
              <a:gd name="connsiteY0" fmla="*/ 1770734 h 1770734"/>
              <a:gd name="connsiteX1" fmla="*/ 0 w 2755774"/>
              <a:gd name="connsiteY1" fmla="*/ 745053 h 1770734"/>
              <a:gd name="connsiteX0" fmla="*/ 2079690 w 2737185"/>
              <a:gd name="connsiteY0" fmla="*/ 0 h 1770734"/>
              <a:gd name="connsiteX1" fmla="*/ 2391146 w 2737185"/>
              <a:gd name="connsiteY1" fmla="*/ 811728 h 1770734"/>
              <a:gd name="connsiteX2" fmla="*/ 2079691 w 2737185"/>
              <a:gd name="connsiteY2" fmla="*/ 811728 h 1770734"/>
              <a:gd name="connsiteX3" fmla="*/ 2079690 w 2737185"/>
              <a:gd name="connsiteY3" fmla="*/ 0 h 1770734"/>
              <a:gd name="connsiteX0" fmla="*/ 2726772 w 2737185"/>
              <a:gd name="connsiteY0" fmla="*/ 1770734 h 1770734"/>
              <a:gd name="connsiteX1" fmla="*/ 0 w 2737185"/>
              <a:gd name="connsiteY1" fmla="*/ 607702 h 1770734"/>
              <a:gd name="connsiteX0" fmla="*/ 2079690 w 2830144"/>
              <a:gd name="connsiteY0" fmla="*/ 0 h 1719228"/>
              <a:gd name="connsiteX1" fmla="*/ 2391146 w 2830144"/>
              <a:gd name="connsiteY1" fmla="*/ 811728 h 1719228"/>
              <a:gd name="connsiteX2" fmla="*/ 2079691 w 2830144"/>
              <a:gd name="connsiteY2" fmla="*/ 811728 h 1719228"/>
              <a:gd name="connsiteX3" fmla="*/ 2079690 w 2830144"/>
              <a:gd name="connsiteY3" fmla="*/ 0 h 1719228"/>
              <a:gd name="connsiteX0" fmla="*/ 2820166 w 2830144"/>
              <a:gd name="connsiteY0" fmla="*/ 1719228 h 1719228"/>
              <a:gd name="connsiteX1" fmla="*/ 0 w 2830144"/>
              <a:gd name="connsiteY1" fmla="*/ 607702 h 1719228"/>
              <a:gd name="connsiteX0" fmla="*/ 2079690 w 2830144"/>
              <a:gd name="connsiteY0" fmla="*/ 0 h 1719228"/>
              <a:gd name="connsiteX1" fmla="*/ 2391146 w 2830144"/>
              <a:gd name="connsiteY1" fmla="*/ 811728 h 1719228"/>
              <a:gd name="connsiteX2" fmla="*/ 1948939 w 2830144"/>
              <a:gd name="connsiteY2" fmla="*/ 1017753 h 1719228"/>
              <a:gd name="connsiteX3" fmla="*/ 2079690 w 2830144"/>
              <a:gd name="connsiteY3" fmla="*/ 0 h 1719228"/>
              <a:gd name="connsiteX0" fmla="*/ 2820166 w 2830144"/>
              <a:gd name="connsiteY0" fmla="*/ 1719228 h 1719228"/>
              <a:gd name="connsiteX1" fmla="*/ 0 w 2830144"/>
              <a:gd name="connsiteY1" fmla="*/ 607702 h 1719228"/>
              <a:gd name="connsiteX0" fmla="*/ 2079690 w 2942173"/>
              <a:gd name="connsiteY0" fmla="*/ 0 h 1719228"/>
              <a:gd name="connsiteX1" fmla="*/ 2942173 w 2942173"/>
              <a:gd name="connsiteY1" fmla="*/ 674378 h 1719228"/>
              <a:gd name="connsiteX2" fmla="*/ 1948939 w 2942173"/>
              <a:gd name="connsiteY2" fmla="*/ 1017753 h 1719228"/>
              <a:gd name="connsiteX3" fmla="*/ 2079690 w 2942173"/>
              <a:gd name="connsiteY3" fmla="*/ 0 h 1719228"/>
              <a:gd name="connsiteX0" fmla="*/ 2820166 w 2942173"/>
              <a:gd name="connsiteY0" fmla="*/ 1719228 h 1719228"/>
              <a:gd name="connsiteX1" fmla="*/ 0 w 2942173"/>
              <a:gd name="connsiteY1" fmla="*/ 607702 h 1719228"/>
              <a:gd name="connsiteX0" fmla="*/ 2247800 w 2942173"/>
              <a:gd name="connsiteY0" fmla="*/ 0 h 3230075"/>
              <a:gd name="connsiteX1" fmla="*/ 2942173 w 2942173"/>
              <a:gd name="connsiteY1" fmla="*/ 2185225 h 3230075"/>
              <a:gd name="connsiteX2" fmla="*/ 1948939 w 2942173"/>
              <a:gd name="connsiteY2" fmla="*/ 2528600 h 3230075"/>
              <a:gd name="connsiteX3" fmla="*/ 2247800 w 2942173"/>
              <a:gd name="connsiteY3" fmla="*/ 0 h 3230075"/>
              <a:gd name="connsiteX0" fmla="*/ 2820166 w 2942173"/>
              <a:gd name="connsiteY0" fmla="*/ 3230075 h 3230075"/>
              <a:gd name="connsiteX1" fmla="*/ 0 w 2942173"/>
              <a:gd name="connsiteY1" fmla="*/ 2118549 h 3230075"/>
              <a:gd name="connsiteX0" fmla="*/ 2135727 w 2830100"/>
              <a:gd name="connsiteY0" fmla="*/ 0 h 3230075"/>
              <a:gd name="connsiteX1" fmla="*/ 2830100 w 2830100"/>
              <a:gd name="connsiteY1" fmla="*/ 2185225 h 3230075"/>
              <a:gd name="connsiteX2" fmla="*/ 1836866 w 2830100"/>
              <a:gd name="connsiteY2" fmla="*/ 2528600 h 3230075"/>
              <a:gd name="connsiteX3" fmla="*/ 2135727 w 2830100"/>
              <a:gd name="connsiteY3" fmla="*/ 0 h 3230075"/>
              <a:gd name="connsiteX0" fmla="*/ 2708093 w 2830100"/>
              <a:gd name="connsiteY0" fmla="*/ 3230075 h 3230075"/>
              <a:gd name="connsiteX1" fmla="*/ 0 w 2830100"/>
              <a:gd name="connsiteY1" fmla="*/ 2187224 h 323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30100" h="3230075" stroke="0" extrusionOk="0">
                <a:moveTo>
                  <a:pt x="2135727" y="0"/>
                </a:moveTo>
                <a:cubicBezTo>
                  <a:pt x="2307739" y="0"/>
                  <a:pt x="2830100" y="1736920"/>
                  <a:pt x="2830100" y="2185225"/>
                </a:cubicBezTo>
                <a:lnTo>
                  <a:pt x="1836866" y="2528600"/>
                </a:lnTo>
                <a:cubicBezTo>
                  <a:pt x="1836866" y="2258024"/>
                  <a:pt x="2135727" y="270576"/>
                  <a:pt x="2135727" y="0"/>
                </a:cubicBezTo>
                <a:close/>
              </a:path>
              <a:path w="2830100" h="3230075" fill="none">
                <a:moveTo>
                  <a:pt x="2708093" y="3230075"/>
                </a:moveTo>
                <a:cubicBezTo>
                  <a:pt x="2880105" y="3230075"/>
                  <a:pt x="895350" y="2558069"/>
                  <a:pt x="0" y="2187224"/>
                </a:cubicBezTo>
              </a:path>
            </a:pathLst>
          </a:cu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Star: 5 Points 159">
            <a:extLst>
              <a:ext uri="{FF2B5EF4-FFF2-40B4-BE49-F238E27FC236}">
                <a16:creationId xmlns:a16="http://schemas.microsoft.com/office/drawing/2014/main" id="{F7A9BDB9-F106-F31C-EA14-6CF1FBDE4BB9}"/>
              </a:ext>
            </a:extLst>
          </p:cNvPr>
          <p:cNvSpPr/>
          <p:nvPr/>
        </p:nvSpPr>
        <p:spPr>
          <a:xfrm>
            <a:off x="8054843" y="5123906"/>
            <a:ext cx="271221" cy="268337"/>
          </a:xfrm>
          <a:prstGeom prst="star5">
            <a:avLst/>
          </a:prstGeom>
          <a:solidFill>
            <a:srgbClr val="C83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Star: 5 Points 160">
            <a:extLst>
              <a:ext uri="{FF2B5EF4-FFF2-40B4-BE49-F238E27FC236}">
                <a16:creationId xmlns:a16="http://schemas.microsoft.com/office/drawing/2014/main" id="{875075E7-8143-F615-BC2A-39B0DEAD0BDD}"/>
              </a:ext>
            </a:extLst>
          </p:cNvPr>
          <p:cNvSpPr/>
          <p:nvPr/>
        </p:nvSpPr>
        <p:spPr>
          <a:xfrm>
            <a:off x="7134472" y="4904005"/>
            <a:ext cx="271221" cy="268337"/>
          </a:xfrm>
          <a:prstGeom prst="star5">
            <a:avLst/>
          </a:prstGeom>
          <a:solidFill>
            <a:srgbClr val="C83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Star: 5 Points 161">
            <a:extLst>
              <a:ext uri="{FF2B5EF4-FFF2-40B4-BE49-F238E27FC236}">
                <a16:creationId xmlns:a16="http://schemas.microsoft.com/office/drawing/2014/main" id="{2EE8B78E-0756-FBEC-E7E2-F8AE616C8D21}"/>
              </a:ext>
            </a:extLst>
          </p:cNvPr>
          <p:cNvSpPr/>
          <p:nvPr/>
        </p:nvSpPr>
        <p:spPr>
          <a:xfrm>
            <a:off x="6376221" y="4811897"/>
            <a:ext cx="271221" cy="268337"/>
          </a:xfrm>
          <a:prstGeom prst="star5">
            <a:avLst/>
          </a:prstGeom>
          <a:solidFill>
            <a:srgbClr val="C83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Star: 5 Points 162">
            <a:extLst>
              <a:ext uri="{FF2B5EF4-FFF2-40B4-BE49-F238E27FC236}">
                <a16:creationId xmlns:a16="http://schemas.microsoft.com/office/drawing/2014/main" id="{C1490885-8F17-B00B-E919-1B901B5608D1}"/>
              </a:ext>
            </a:extLst>
          </p:cNvPr>
          <p:cNvSpPr/>
          <p:nvPr/>
        </p:nvSpPr>
        <p:spPr>
          <a:xfrm>
            <a:off x="5369696" y="4572821"/>
            <a:ext cx="271221" cy="268337"/>
          </a:xfrm>
          <a:prstGeom prst="star5">
            <a:avLst/>
          </a:prstGeom>
          <a:solidFill>
            <a:srgbClr val="C83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B206AFC-D34E-61C3-76A2-E65AE1DFF5C8}"/>
              </a:ext>
            </a:extLst>
          </p:cNvPr>
          <p:cNvSpPr txBox="1"/>
          <p:nvPr/>
        </p:nvSpPr>
        <p:spPr>
          <a:xfrm>
            <a:off x="8107875" y="4301158"/>
            <a:ext cx="2083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Less-Expensive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EE2376A-7C7F-1D0B-2B86-D8387C488577}"/>
              </a:ext>
            </a:extLst>
          </p:cNvPr>
          <p:cNvCxnSpPr>
            <a:cxnSpLocks/>
          </p:cNvCxnSpPr>
          <p:nvPr/>
        </p:nvCxnSpPr>
        <p:spPr>
          <a:xfrm flipH="1" flipV="1">
            <a:off x="8985169" y="4054542"/>
            <a:ext cx="1" cy="30129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7F1B13C8-2CFF-C137-9A97-0BA53596E374}"/>
              </a:ext>
            </a:extLst>
          </p:cNvPr>
          <p:cNvCxnSpPr>
            <a:cxnSpLocks/>
          </p:cNvCxnSpPr>
          <p:nvPr/>
        </p:nvCxnSpPr>
        <p:spPr>
          <a:xfrm>
            <a:off x="8985169" y="4557830"/>
            <a:ext cx="0" cy="34617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Arc 150">
            <a:extLst>
              <a:ext uri="{FF2B5EF4-FFF2-40B4-BE49-F238E27FC236}">
                <a16:creationId xmlns:a16="http://schemas.microsoft.com/office/drawing/2014/main" id="{ADF76008-01F1-41EB-D97B-33A28A347231}"/>
              </a:ext>
            </a:extLst>
          </p:cNvPr>
          <p:cNvSpPr/>
          <p:nvPr/>
        </p:nvSpPr>
        <p:spPr>
          <a:xfrm flipH="1">
            <a:off x="3100114" y="4640960"/>
            <a:ext cx="995805" cy="45719"/>
          </a:xfrm>
          <a:custGeom>
            <a:avLst/>
            <a:gdLst>
              <a:gd name="connsiteX0" fmla="*/ 311455 w 622911"/>
              <a:gd name="connsiteY0" fmla="*/ 0 h 1623455"/>
              <a:gd name="connsiteX1" fmla="*/ 622911 w 622911"/>
              <a:gd name="connsiteY1" fmla="*/ 811728 h 1623455"/>
              <a:gd name="connsiteX2" fmla="*/ 311456 w 622911"/>
              <a:gd name="connsiteY2" fmla="*/ 811728 h 1623455"/>
              <a:gd name="connsiteX3" fmla="*/ 311455 w 622911"/>
              <a:gd name="connsiteY3" fmla="*/ 0 h 1623455"/>
              <a:gd name="connsiteX0" fmla="*/ 311455 w 622911"/>
              <a:gd name="connsiteY0" fmla="*/ 0 h 1623455"/>
              <a:gd name="connsiteX1" fmla="*/ 622911 w 622911"/>
              <a:gd name="connsiteY1" fmla="*/ 811728 h 1623455"/>
              <a:gd name="connsiteX0" fmla="*/ 0 w 810346"/>
              <a:gd name="connsiteY0" fmla="*/ 114300 h 926028"/>
              <a:gd name="connsiteX1" fmla="*/ 311456 w 810346"/>
              <a:gd name="connsiteY1" fmla="*/ 926028 h 926028"/>
              <a:gd name="connsiteX2" fmla="*/ 1 w 810346"/>
              <a:gd name="connsiteY2" fmla="*/ 926028 h 926028"/>
              <a:gd name="connsiteX3" fmla="*/ 0 w 810346"/>
              <a:gd name="connsiteY3" fmla="*/ 114300 h 926028"/>
              <a:gd name="connsiteX0" fmla="*/ 781050 w 810346"/>
              <a:gd name="connsiteY0" fmla="*/ 0 h 926028"/>
              <a:gd name="connsiteX1" fmla="*/ 311456 w 810346"/>
              <a:gd name="connsiteY1" fmla="*/ 926028 h 926028"/>
              <a:gd name="connsiteX0" fmla="*/ 1784044 w 2572874"/>
              <a:gd name="connsiteY0" fmla="*/ 114300 h 926028"/>
              <a:gd name="connsiteX1" fmla="*/ 2095500 w 2572874"/>
              <a:gd name="connsiteY1" fmla="*/ 926028 h 926028"/>
              <a:gd name="connsiteX2" fmla="*/ 1784045 w 2572874"/>
              <a:gd name="connsiteY2" fmla="*/ 926028 h 926028"/>
              <a:gd name="connsiteX3" fmla="*/ 1784044 w 2572874"/>
              <a:gd name="connsiteY3" fmla="*/ 114300 h 926028"/>
              <a:gd name="connsiteX0" fmla="*/ 2565094 w 2572874"/>
              <a:gd name="connsiteY0" fmla="*/ 0 h 926028"/>
              <a:gd name="connsiteX1" fmla="*/ 0 w 2572874"/>
              <a:gd name="connsiteY1" fmla="*/ 668853 h 926028"/>
              <a:gd name="connsiteX0" fmla="*/ 1784044 w 2576355"/>
              <a:gd name="connsiteY0" fmla="*/ 114300 h 926028"/>
              <a:gd name="connsiteX1" fmla="*/ 2095500 w 2576355"/>
              <a:gd name="connsiteY1" fmla="*/ 926028 h 926028"/>
              <a:gd name="connsiteX2" fmla="*/ 1784045 w 2576355"/>
              <a:gd name="connsiteY2" fmla="*/ 926028 h 926028"/>
              <a:gd name="connsiteX3" fmla="*/ 1784044 w 2576355"/>
              <a:gd name="connsiteY3" fmla="*/ 114300 h 926028"/>
              <a:gd name="connsiteX0" fmla="*/ 2565094 w 2576355"/>
              <a:gd name="connsiteY0" fmla="*/ 0 h 926028"/>
              <a:gd name="connsiteX1" fmla="*/ 0 w 2576355"/>
              <a:gd name="connsiteY1" fmla="*/ 668853 h 926028"/>
              <a:gd name="connsiteX0" fmla="*/ 1784044 w 2889140"/>
              <a:gd name="connsiteY0" fmla="*/ 323850 h 1135578"/>
              <a:gd name="connsiteX1" fmla="*/ 2095500 w 2889140"/>
              <a:gd name="connsiteY1" fmla="*/ 1135578 h 1135578"/>
              <a:gd name="connsiteX2" fmla="*/ 1784045 w 2889140"/>
              <a:gd name="connsiteY2" fmla="*/ 1135578 h 1135578"/>
              <a:gd name="connsiteX3" fmla="*/ 1784044 w 2889140"/>
              <a:gd name="connsiteY3" fmla="*/ 323850 h 1135578"/>
              <a:gd name="connsiteX0" fmla="*/ 2879419 w 2889140"/>
              <a:gd name="connsiteY0" fmla="*/ 0 h 1135578"/>
              <a:gd name="connsiteX1" fmla="*/ 0 w 2889140"/>
              <a:gd name="connsiteY1" fmla="*/ 878403 h 1135578"/>
              <a:gd name="connsiteX0" fmla="*/ 2098369 w 3202293"/>
              <a:gd name="connsiteY0" fmla="*/ 323850 h 1135578"/>
              <a:gd name="connsiteX1" fmla="*/ 2409825 w 3202293"/>
              <a:gd name="connsiteY1" fmla="*/ 1135578 h 1135578"/>
              <a:gd name="connsiteX2" fmla="*/ 2098370 w 3202293"/>
              <a:gd name="connsiteY2" fmla="*/ 1135578 h 1135578"/>
              <a:gd name="connsiteX3" fmla="*/ 2098369 w 3202293"/>
              <a:gd name="connsiteY3" fmla="*/ 323850 h 1135578"/>
              <a:gd name="connsiteX0" fmla="*/ 3193744 w 3202293"/>
              <a:gd name="connsiteY0" fmla="*/ 0 h 1135578"/>
              <a:gd name="connsiteX1" fmla="*/ 0 w 3202293"/>
              <a:gd name="connsiteY1" fmla="*/ 1068903 h 113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02293" h="1135578" stroke="0" extrusionOk="0">
                <a:moveTo>
                  <a:pt x="2098369" y="323850"/>
                </a:moveTo>
                <a:cubicBezTo>
                  <a:pt x="2270381" y="323850"/>
                  <a:pt x="2409825" y="687273"/>
                  <a:pt x="2409825" y="1135578"/>
                </a:cubicBezTo>
                <a:lnTo>
                  <a:pt x="2098370" y="1135578"/>
                </a:lnTo>
                <a:cubicBezTo>
                  <a:pt x="2098370" y="865002"/>
                  <a:pt x="2098369" y="594426"/>
                  <a:pt x="2098369" y="323850"/>
                </a:cubicBezTo>
                <a:close/>
              </a:path>
              <a:path w="3202293" h="1135578" fill="none">
                <a:moveTo>
                  <a:pt x="3193744" y="0"/>
                </a:moveTo>
                <a:cubicBezTo>
                  <a:pt x="3365756" y="0"/>
                  <a:pt x="895350" y="1439748"/>
                  <a:pt x="0" y="1068903"/>
                </a:cubicBezTo>
              </a:path>
            </a:pathLst>
          </a:cu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Star: 5 Points 169">
            <a:extLst>
              <a:ext uri="{FF2B5EF4-FFF2-40B4-BE49-F238E27FC236}">
                <a16:creationId xmlns:a16="http://schemas.microsoft.com/office/drawing/2014/main" id="{76867027-31E6-5946-750B-DA088620A337}"/>
              </a:ext>
            </a:extLst>
          </p:cNvPr>
          <p:cNvSpPr/>
          <p:nvPr/>
        </p:nvSpPr>
        <p:spPr>
          <a:xfrm>
            <a:off x="3052033" y="4545289"/>
            <a:ext cx="271221" cy="268337"/>
          </a:xfrm>
          <a:prstGeom prst="star5">
            <a:avLst/>
          </a:prstGeom>
          <a:solidFill>
            <a:srgbClr val="C83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Star: 5 Points 170">
            <a:extLst>
              <a:ext uri="{FF2B5EF4-FFF2-40B4-BE49-F238E27FC236}">
                <a16:creationId xmlns:a16="http://schemas.microsoft.com/office/drawing/2014/main" id="{8AD0C00A-5F36-E8C0-2305-F0FF4C92BD93}"/>
              </a:ext>
            </a:extLst>
          </p:cNvPr>
          <p:cNvSpPr/>
          <p:nvPr/>
        </p:nvSpPr>
        <p:spPr>
          <a:xfrm>
            <a:off x="3505661" y="4525359"/>
            <a:ext cx="271221" cy="268337"/>
          </a:xfrm>
          <a:prstGeom prst="star5">
            <a:avLst/>
          </a:prstGeom>
          <a:solidFill>
            <a:srgbClr val="C83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Star: 5 Points 171">
            <a:extLst>
              <a:ext uri="{FF2B5EF4-FFF2-40B4-BE49-F238E27FC236}">
                <a16:creationId xmlns:a16="http://schemas.microsoft.com/office/drawing/2014/main" id="{FEB0F461-AD7C-0101-FE1F-842DC027B12C}"/>
              </a:ext>
            </a:extLst>
          </p:cNvPr>
          <p:cNvSpPr/>
          <p:nvPr/>
        </p:nvSpPr>
        <p:spPr>
          <a:xfrm>
            <a:off x="3960309" y="4529495"/>
            <a:ext cx="271221" cy="268337"/>
          </a:xfrm>
          <a:prstGeom prst="star5">
            <a:avLst/>
          </a:prstGeom>
          <a:solidFill>
            <a:srgbClr val="C83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53AD4881-94E6-C285-AA07-EDF848EA83E4}"/>
              </a:ext>
            </a:extLst>
          </p:cNvPr>
          <p:cNvCxnSpPr>
            <a:cxnSpLocks/>
          </p:cNvCxnSpPr>
          <p:nvPr/>
        </p:nvCxnSpPr>
        <p:spPr>
          <a:xfrm flipH="1">
            <a:off x="6615113" y="3669964"/>
            <a:ext cx="1114079" cy="410857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5C824576-A22B-E026-8357-5A53A265F962}"/>
              </a:ext>
            </a:extLst>
          </p:cNvPr>
          <p:cNvCxnSpPr>
            <a:cxnSpLocks/>
          </p:cNvCxnSpPr>
          <p:nvPr/>
        </p:nvCxnSpPr>
        <p:spPr>
          <a:xfrm flipH="1" flipV="1">
            <a:off x="5984993" y="5046771"/>
            <a:ext cx="1148092" cy="218584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0DF4B32F-DDE6-157C-8DA7-903D2D4A9769}"/>
              </a:ext>
            </a:extLst>
          </p:cNvPr>
          <p:cNvCxnSpPr>
            <a:cxnSpLocks/>
          </p:cNvCxnSpPr>
          <p:nvPr/>
        </p:nvCxnSpPr>
        <p:spPr>
          <a:xfrm>
            <a:off x="3375203" y="4468118"/>
            <a:ext cx="770067" cy="8322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2FF627DE-B827-7821-BD92-99676D0FB055}"/>
              </a:ext>
            </a:extLst>
          </p:cNvPr>
          <p:cNvSpPr txBox="1"/>
          <p:nvPr/>
        </p:nvSpPr>
        <p:spPr>
          <a:xfrm>
            <a:off x="8838799" y="1249938"/>
            <a:ext cx="676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Desired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2029C92-ED2D-3A77-8B44-9DAAB484DA5F}"/>
              </a:ext>
            </a:extLst>
          </p:cNvPr>
          <p:cNvSpPr txBox="1"/>
          <p:nvPr/>
        </p:nvSpPr>
        <p:spPr>
          <a:xfrm>
            <a:off x="4643874" y="1264561"/>
            <a:ext cx="676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Desired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E36A356-03FA-7B22-52DB-AF46E2B4C933}"/>
              </a:ext>
            </a:extLst>
          </p:cNvPr>
          <p:cNvSpPr txBox="1"/>
          <p:nvPr/>
        </p:nvSpPr>
        <p:spPr>
          <a:xfrm>
            <a:off x="2871727" y="2828472"/>
            <a:ext cx="676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Desired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D1C34D4-D450-B7A3-8CAB-B3F561DACBAF}"/>
              </a:ext>
            </a:extLst>
          </p:cNvPr>
          <p:cNvSpPr txBox="1"/>
          <p:nvPr/>
        </p:nvSpPr>
        <p:spPr>
          <a:xfrm>
            <a:off x="3248590" y="5907758"/>
            <a:ext cx="676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Desired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C9EE2F2-F43F-158D-A5AC-11F24D602835}"/>
              </a:ext>
            </a:extLst>
          </p:cNvPr>
          <p:cNvSpPr txBox="1"/>
          <p:nvPr/>
        </p:nvSpPr>
        <p:spPr>
          <a:xfrm>
            <a:off x="7236959" y="5883292"/>
            <a:ext cx="676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Desired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8270067-6E80-4A0F-CDC6-C0EFD0C4631A}"/>
              </a:ext>
            </a:extLst>
          </p:cNvPr>
          <p:cNvSpPr txBox="1"/>
          <p:nvPr/>
        </p:nvSpPr>
        <p:spPr>
          <a:xfrm>
            <a:off x="4136648" y="1509923"/>
            <a:ext cx="676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Desired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4FD7EA85-CD97-F63B-84AF-D248BB392768}"/>
              </a:ext>
            </a:extLst>
          </p:cNvPr>
          <p:cNvSpPr txBox="1"/>
          <p:nvPr/>
        </p:nvSpPr>
        <p:spPr>
          <a:xfrm>
            <a:off x="3007290" y="4900239"/>
            <a:ext cx="758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HV - LF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BDEA573-A940-44BE-929B-BDEA5CF5F143}"/>
              </a:ext>
            </a:extLst>
          </p:cNvPr>
          <p:cNvSpPr txBox="1"/>
          <p:nvPr/>
        </p:nvSpPr>
        <p:spPr>
          <a:xfrm>
            <a:off x="7673599" y="4733880"/>
            <a:ext cx="1199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LV - HP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9DB47B5-AA45-7203-4311-C061AB4C87D5}"/>
              </a:ext>
            </a:extLst>
          </p:cNvPr>
          <p:cNvSpPr txBox="1"/>
          <p:nvPr/>
        </p:nvSpPr>
        <p:spPr>
          <a:xfrm>
            <a:off x="5087826" y="5085551"/>
            <a:ext cx="1199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LV - LP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74DE6C92-6CBB-D5C9-B548-EE63614E3247}"/>
              </a:ext>
            </a:extLst>
          </p:cNvPr>
          <p:cNvSpPr txBox="1"/>
          <p:nvPr/>
        </p:nvSpPr>
        <p:spPr>
          <a:xfrm>
            <a:off x="6042395" y="5879529"/>
            <a:ext cx="1199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HV - HP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7C1E344E-BF30-56BC-BEE5-B52FCDA632D5}"/>
              </a:ext>
            </a:extLst>
          </p:cNvPr>
          <p:cNvSpPr txBox="1"/>
          <p:nvPr/>
        </p:nvSpPr>
        <p:spPr>
          <a:xfrm>
            <a:off x="4199073" y="6002370"/>
            <a:ext cx="1199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HV - LP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0184943-BB85-CDBA-5F63-7CE822EE7FEF}"/>
              </a:ext>
            </a:extLst>
          </p:cNvPr>
          <p:cNvSpPr txBox="1"/>
          <p:nvPr/>
        </p:nvSpPr>
        <p:spPr>
          <a:xfrm>
            <a:off x="4012846" y="3953845"/>
            <a:ext cx="758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HV - LF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2668C907-83C8-8A52-EA1E-87B5A185BF42}"/>
              </a:ext>
            </a:extLst>
          </p:cNvPr>
          <p:cNvSpPr txBox="1"/>
          <p:nvPr/>
        </p:nvSpPr>
        <p:spPr>
          <a:xfrm>
            <a:off x="3156201" y="3359488"/>
            <a:ext cx="758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HV - HF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6CC1C3C-5F1D-B7EB-1787-234213EFD404}"/>
              </a:ext>
            </a:extLst>
          </p:cNvPr>
          <p:cNvSpPr txBox="1"/>
          <p:nvPr/>
        </p:nvSpPr>
        <p:spPr>
          <a:xfrm>
            <a:off x="3813351" y="2861021"/>
            <a:ext cx="758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LV - HF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2EE845C-08EA-AA1B-C079-D18C03924544}"/>
              </a:ext>
            </a:extLst>
          </p:cNvPr>
          <p:cNvSpPr txBox="1"/>
          <p:nvPr/>
        </p:nvSpPr>
        <p:spPr>
          <a:xfrm>
            <a:off x="1703384" y="4788584"/>
            <a:ext cx="1209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Threshold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5D735D3-2894-E5EE-3648-85B5E8DCE089}"/>
              </a:ext>
            </a:extLst>
          </p:cNvPr>
          <p:cNvSpPr txBox="1"/>
          <p:nvPr/>
        </p:nvSpPr>
        <p:spPr>
          <a:xfrm>
            <a:off x="5068254" y="3890887"/>
            <a:ext cx="2083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More-Expensive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B5DAFA8B-725A-3BA1-ADF5-183BB057F9ED}"/>
              </a:ext>
            </a:extLst>
          </p:cNvPr>
          <p:cNvCxnSpPr>
            <a:cxnSpLocks/>
          </p:cNvCxnSpPr>
          <p:nvPr/>
        </p:nvCxnSpPr>
        <p:spPr>
          <a:xfrm flipH="1" flipV="1">
            <a:off x="5109664" y="3582958"/>
            <a:ext cx="1" cy="30129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8B8B79F-2966-D7CA-788A-4F86C8787929}"/>
              </a:ext>
            </a:extLst>
          </p:cNvPr>
          <p:cNvCxnSpPr>
            <a:cxnSpLocks/>
          </p:cNvCxnSpPr>
          <p:nvPr/>
        </p:nvCxnSpPr>
        <p:spPr>
          <a:xfrm>
            <a:off x="5109175" y="4128070"/>
            <a:ext cx="0" cy="34617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EC2436BD-8DFD-4BA8-4BFE-3F5423EC0073}"/>
              </a:ext>
            </a:extLst>
          </p:cNvPr>
          <p:cNvCxnSpPr>
            <a:cxnSpLocks/>
          </p:cNvCxnSpPr>
          <p:nvPr/>
        </p:nvCxnSpPr>
        <p:spPr>
          <a:xfrm flipH="1">
            <a:off x="4683486" y="4031096"/>
            <a:ext cx="401133" cy="111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6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165FFC-49A4-3438-C5FA-5122D39E5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C095DF-9D13-FBE8-986D-630E4EC69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580" y="232757"/>
            <a:ext cx="7783095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rgbClr val="000000"/>
                </a:solidFill>
              </a:rPr>
              <a:t>Motivation</a:t>
            </a:r>
            <a:endParaRPr lang="en-IN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7D3A52-5DCC-B681-4066-48F29EC1B8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CAD2EB-54FF-C05E-F710-476D64843AAC}"/>
              </a:ext>
            </a:extLst>
          </p:cNvPr>
          <p:cNvSpPr/>
          <p:nvPr/>
        </p:nvSpPr>
        <p:spPr>
          <a:xfrm>
            <a:off x="8190980" y="987802"/>
            <a:ext cx="3458319" cy="5637441"/>
          </a:xfrm>
          <a:prstGeom prst="rect">
            <a:avLst/>
          </a:prstGeom>
          <a:solidFill>
            <a:schemeClr val="bg2"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C6C093-E2C3-FDF6-5812-0DB55A4DE296}"/>
              </a:ext>
            </a:extLst>
          </p:cNvPr>
          <p:cNvSpPr/>
          <p:nvPr/>
        </p:nvSpPr>
        <p:spPr>
          <a:xfrm>
            <a:off x="480694" y="1013145"/>
            <a:ext cx="3458319" cy="5612099"/>
          </a:xfrm>
          <a:prstGeom prst="rect">
            <a:avLst/>
          </a:prstGeom>
          <a:solidFill>
            <a:schemeClr val="accent3">
              <a:lumMod val="20000"/>
              <a:lumOff val="80000"/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1E2E0-363A-36BF-21DB-562AB5D72169}"/>
              </a:ext>
            </a:extLst>
          </p:cNvPr>
          <p:cNvSpPr txBox="1"/>
          <p:nvPr/>
        </p:nvSpPr>
        <p:spPr>
          <a:xfrm rot="16200000">
            <a:off x="7200490" y="2391577"/>
            <a:ext cx="2416013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00" dirty="0"/>
              <a:t>https://doi.org/10.1016/j.compstruct.2010.07.008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1E42B-DCD6-BAB9-08E1-9CB5986DE0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1" y="1436751"/>
            <a:ext cx="2872479" cy="2052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3078E3-3FD7-A85F-D2AB-8D578E28E7FF}"/>
              </a:ext>
            </a:extLst>
          </p:cNvPr>
          <p:cNvSpPr txBox="1"/>
          <p:nvPr/>
        </p:nvSpPr>
        <p:spPr>
          <a:xfrm rot="16200000">
            <a:off x="-533226" y="2181776"/>
            <a:ext cx="2482663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00" dirty="0"/>
              <a:t>https://doi.org/10.1016/j.compositesa.2016.12.007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AF48EE-F520-2931-E5F2-B32486E11F39}"/>
              </a:ext>
            </a:extLst>
          </p:cNvPr>
          <p:cNvSpPr/>
          <p:nvPr/>
        </p:nvSpPr>
        <p:spPr>
          <a:xfrm flipH="1">
            <a:off x="623465" y="1053908"/>
            <a:ext cx="3216877" cy="3141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Fiber-reinforced Polymers (FRPs)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04C75A-94DA-8130-D133-CCCF9892E27D}"/>
              </a:ext>
            </a:extLst>
          </p:cNvPr>
          <p:cNvSpPr txBox="1"/>
          <p:nvPr/>
        </p:nvSpPr>
        <p:spPr>
          <a:xfrm>
            <a:off x="529079" y="3489284"/>
            <a:ext cx="34099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Superior Protection while maintaining a </a:t>
            </a:r>
            <a:r>
              <a:rPr lang="en-I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lightweight profile.</a:t>
            </a:r>
          </a:p>
          <a:p>
            <a:pPr algn="just"/>
            <a:endParaRPr lang="en-IN" sz="9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Dissipation of K.E. over a larger area incorporating </a:t>
            </a:r>
            <a:r>
              <a:rPr lang="en-I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effective stacking sequence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I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Tailor ability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virtue of constituent elements (Fibre, matrix, etc)</a:t>
            </a:r>
          </a:p>
          <a:p>
            <a:pPr algn="just"/>
            <a:endParaRPr lang="en-I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Multi-hit capability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Ability to integrate with ceramics with maintaining</a:t>
            </a:r>
            <a:r>
              <a:rPr lang="en-I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S-W ratio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9E3ADF-F029-5A4F-8D4C-09BBE7980A8E}"/>
              </a:ext>
            </a:extLst>
          </p:cNvPr>
          <p:cNvSpPr/>
          <p:nvPr/>
        </p:nvSpPr>
        <p:spPr>
          <a:xfrm>
            <a:off x="4335837" y="987803"/>
            <a:ext cx="3458319" cy="5637441"/>
          </a:xfrm>
          <a:prstGeom prst="rect">
            <a:avLst/>
          </a:prstGeom>
          <a:solidFill>
            <a:schemeClr val="accent4">
              <a:lumMod val="20000"/>
              <a:lumOff val="80000"/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D29688-89A1-B0AE-AD1F-90716030A3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56" y="1432748"/>
            <a:ext cx="2872479" cy="2086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09B6411-AF89-F94F-A8CB-E0E75ADAB59F}"/>
              </a:ext>
            </a:extLst>
          </p:cNvPr>
          <p:cNvSpPr/>
          <p:nvPr/>
        </p:nvSpPr>
        <p:spPr>
          <a:xfrm flipH="1">
            <a:off x="4489495" y="1043555"/>
            <a:ext cx="3059748" cy="3341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Energy-Absorbing Structures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C9D906-DD58-F7C4-0DC7-02B26A4676BC}"/>
              </a:ext>
            </a:extLst>
          </p:cNvPr>
          <p:cNvSpPr txBox="1"/>
          <p:nvPr/>
        </p:nvSpPr>
        <p:spPr>
          <a:xfrm>
            <a:off x="4335837" y="3581286"/>
            <a:ext cx="340993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CMFs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high energy absorption per unit area with good thermal and acoustic insulation.</a:t>
            </a:r>
          </a:p>
          <a:p>
            <a:pPr algn="just"/>
            <a:endParaRPr lang="en-I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Corrugated sheets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high bending stiffness and are easily integrable.</a:t>
            </a:r>
          </a:p>
          <a:p>
            <a:pPr algn="just"/>
            <a:endParaRPr lang="en-I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Origami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honeycomb structures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tuneable properties via geometric design with a high S-W ratio.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FC5595E-A016-1967-743E-B1C920BC40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35" y="1460826"/>
            <a:ext cx="2872479" cy="21754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FF54D80-8382-A07C-B815-7F6B11B7AA6D}"/>
              </a:ext>
            </a:extLst>
          </p:cNvPr>
          <p:cNvSpPr/>
          <p:nvPr/>
        </p:nvSpPr>
        <p:spPr>
          <a:xfrm flipH="1">
            <a:off x="8408495" y="1025330"/>
            <a:ext cx="3028951" cy="3981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Functionally Graded Materials (FGMs)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CAC462-40AD-C710-3D6E-916FA62A99CB}"/>
              </a:ext>
            </a:extLst>
          </p:cNvPr>
          <p:cNvSpPr txBox="1"/>
          <p:nvPr/>
        </p:nvSpPr>
        <p:spPr>
          <a:xfrm>
            <a:off x="8239365" y="3627074"/>
            <a:ext cx="340993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Novel class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material providing </a:t>
            </a:r>
            <a:r>
              <a:rPr lang="en-I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directional gradients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Material Properties.</a:t>
            </a:r>
          </a:p>
          <a:p>
            <a:pPr algn="just"/>
            <a:endParaRPr lang="en-I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improvised </a:t>
            </a:r>
            <a:r>
              <a:rPr lang="en-I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shock-impedance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characteristics required in different layers combined.</a:t>
            </a:r>
          </a:p>
          <a:p>
            <a:pPr algn="just"/>
            <a:endParaRPr lang="en-I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</a:t>
            </a:r>
            <a:r>
              <a:rPr 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delamination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improvised multi-hit capability thereby mitigating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localized stresses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2924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29C26C-AF22-254B-171C-9DFE499A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Conferences and Proceedings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D9F6B-1CB6-5528-0DDD-20FF1AA257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F213A-BE9B-A7CC-173E-2AB67833D584}"/>
              </a:ext>
            </a:extLst>
          </p:cNvPr>
          <p:cNvSpPr txBox="1"/>
          <p:nvPr/>
        </p:nvSpPr>
        <p:spPr>
          <a:xfrm>
            <a:off x="346229" y="1429305"/>
            <a:ext cx="956125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Work Presented Titled </a:t>
            </a:r>
            <a:r>
              <a:rPr lang="en-IN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“Deep Convolutional Neural Network for Predicting Elastic Properties of Random Distribution of Long Fibre Reinforced Composites”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IN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“Asian Congress on Gas Turbines 2024”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Host: Indian Institute of Technology Kanpur, Aug 21-23, 2024. </a:t>
            </a:r>
            <a:r>
              <a:rPr lang="en-I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(Presented)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of the work has been submitted at </a:t>
            </a:r>
            <a:r>
              <a:rPr lang="en-IN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“International Conference on Mechanics of Advanced Materials and Structures (ICMAMS)”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Host: Ramaiah Institute of Technology, Bengaluru, Karnataka, India, Dec 11-13, 2024. </a:t>
            </a:r>
            <a:r>
              <a:rPr lang="en-I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of the work has been submitted at </a:t>
            </a:r>
            <a:r>
              <a:rPr lang="en-I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1st International and 7th National Conference on Multidisciplinary Design, Analysis and Optimization (iNCMDAO 2024)”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Host: Indian Institute Of Science, Bengaluru (IISc-Bengaluru), Karnataka, India, Dec 16-18, 2024. </a:t>
            </a:r>
            <a:r>
              <a:rPr lang="en-I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</a:p>
          <a:p>
            <a:endParaRPr lang="en-IN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of the work has been submitted to “</a:t>
            </a:r>
            <a:r>
              <a:rPr lang="en-US" sz="1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EnPoWER</a:t>
            </a:r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| TechConnect'24 | </a:t>
            </a:r>
            <a:r>
              <a:rPr lang="en-US" sz="1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ResCon</a:t>
            </a:r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Soch</a:t>
            </a:r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Vichar</a:t>
            </a:r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Achar | Research Poster Presentation Competition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Host: Indian Institute of Technology Bombay. 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(Accepted)</a:t>
            </a:r>
            <a:endParaRPr lang="en-IN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816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AF9D83-FAE7-C084-C82F-8B8E31254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F275047D-1FCC-94D1-645A-BF05D24C21F7}"/>
              </a:ext>
            </a:extLst>
          </p:cNvPr>
          <p:cNvSpPr/>
          <p:nvPr/>
        </p:nvSpPr>
        <p:spPr>
          <a:xfrm>
            <a:off x="271279" y="4245574"/>
            <a:ext cx="5719942" cy="2246769"/>
          </a:xfrm>
          <a:prstGeom prst="rect">
            <a:avLst/>
          </a:prstGeom>
          <a:solidFill>
            <a:schemeClr val="accent6">
              <a:lumMod val="20000"/>
              <a:lumOff val="80000"/>
              <a:alpha val="2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0F2DDAC-700E-B003-E31B-1372D4A5A4EA}"/>
              </a:ext>
            </a:extLst>
          </p:cNvPr>
          <p:cNvSpPr/>
          <p:nvPr/>
        </p:nvSpPr>
        <p:spPr>
          <a:xfrm>
            <a:off x="6113315" y="1284012"/>
            <a:ext cx="5835549" cy="2584131"/>
          </a:xfrm>
          <a:prstGeom prst="rect">
            <a:avLst/>
          </a:prstGeom>
          <a:solidFill>
            <a:schemeClr val="bg1">
              <a:lumMod val="95000"/>
              <a:alpha val="2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9E02E39-CBBB-7283-BA94-44FD4E091EFA}"/>
              </a:ext>
            </a:extLst>
          </p:cNvPr>
          <p:cNvSpPr/>
          <p:nvPr/>
        </p:nvSpPr>
        <p:spPr>
          <a:xfrm>
            <a:off x="6113315" y="4245574"/>
            <a:ext cx="5835549" cy="2246770"/>
          </a:xfrm>
          <a:prstGeom prst="rect">
            <a:avLst/>
          </a:prstGeom>
          <a:solidFill>
            <a:schemeClr val="accent6">
              <a:lumMod val="20000"/>
              <a:lumOff val="80000"/>
              <a:alpha val="2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2E31387-DE45-9B5D-7EAC-F8B8DD506650}"/>
              </a:ext>
            </a:extLst>
          </p:cNvPr>
          <p:cNvSpPr/>
          <p:nvPr/>
        </p:nvSpPr>
        <p:spPr>
          <a:xfrm>
            <a:off x="271279" y="1304798"/>
            <a:ext cx="5689645" cy="2563345"/>
          </a:xfrm>
          <a:prstGeom prst="rect">
            <a:avLst/>
          </a:prstGeom>
          <a:solidFill>
            <a:schemeClr val="bg1">
              <a:lumMod val="95000"/>
              <a:alpha val="2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8A7A2B-08E2-CAC8-5099-5D10A526D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580" y="232757"/>
            <a:ext cx="7783095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rgbClr val="000000"/>
                </a:solidFill>
              </a:rPr>
              <a:t>Literature Survey</a:t>
            </a:r>
            <a:endParaRPr lang="en-IN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B2B5C9-3AB5-5BB5-2407-002F19E209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3" name="Callout: Right Arrow 2">
            <a:extLst>
              <a:ext uri="{FF2B5EF4-FFF2-40B4-BE49-F238E27FC236}">
                <a16:creationId xmlns:a16="http://schemas.microsoft.com/office/drawing/2014/main" id="{D0489A6E-4BE3-DD0B-EFBB-11ADBDE58588}"/>
              </a:ext>
            </a:extLst>
          </p:cNvPr>
          <p:cNvSpPr/>
          <p:nvPr/>
        </p:nvSpPr>
        <p:spPr>
          <a:xfrm rot="5400000">
            <a:off x="2271550" y="-987125"/>
            <a:ext cx="438727" cy="4439265"/>
          </a:xfrm>
          <a:prstGeom prst="rightArrowCallou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Sandwich-Core Structures</a:t>
            </a:r>
          </a:p>
        </p:txBody>
      </p:sp>
      <p:sp>
        <p:nvSpPr>
          <p:cNvPr id="4" name="Callout: Right Arrow 3">
            <a:extLst>
              <a:ext uri="{FF2B5EF4-FFF2-40B4-BE49-F238E27FC236}">
                <a16:creationId xmlns:a16="http://schemas.microsoft.com/office/drawing/2014/main" id="{6A0A9F55-E5A6-7AC8-4585-15874AD761C3}"/>
              </a:ext>
            </a:extLst>
          </p:cNvPr>
          <p:cNvSpPr/>
          <p:nvPr/>
        </p:nvSpPr>
        <p:spPr>
          <a:xfrm rot="5400000">
            <a:off x="9511163" y="-995785"/>
            <a:ext cx="438727" cy="4456586"/>
          </a:xfrm>
          <a:prstGeom prst="rightArrowCallou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FRPs and Stagged Structures</a:t>
            </a:r>
          </a:p>
        </p:txBody>
      </p:sp>
      <p:sp>
        <p:nvSpPr>
          <p:cNvPr id="6" name="Callout: Right Arrow 5">
            <a:extLst>
              <a:ext uri="{FF2B5EF4-FFF2-40B4-BE49-F238E27FC236}">
                <a16:creationId xmlns:a16="http://schemas.microsoft.com/office/drawing/2014/main" id="{DD76E4C1-AC10-9337-7328-1DE262C48BEC}"/>
              </a:ext>
            </a:extLst>
          </p:cNvPr>
          <p:cNvSpPr/>
          <p:nvPr/>
        </p:nvSpPr>
        <p:spPr>
          <a:xfrm rot="5400000">
            <a:off x="2271549" y="1945412"/>
            <a:ext cx="438727" cy="4439265"/>
          </a:xfrm>
          <a:prstGeom prst="rightArrow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Functionally Graded Materials (FGMs)</a:t>
            </a:r>
          </a:p>
        </p:txBody>
      </p:sp>
      <p:sp>
        <p:nvSpPr>
          <p:cNvPr id="9" name="Callout: Right Arrow 8">
            <a:extLst>
              <a:ext uri="{FF2B5EF4-FFF2-40B4-BE49-F238E27FC236}">
                <a16:creationId xmlns:a16="http://schemas.microsoft.com/office/drawing/2014/main" id="{E32909E6-A1F8-C79E-7A3C-90496853AB3A}"/>
              </a:ext>
            </a:extLst>
          </p:cNvPr>
          <p:cNvSpPr/>
          <p:nvPr/>
        </p:nvSpPr>
        <p:spPr>
          <a:xfrm rot="5400000">
            <a:off x="9439827" y="1956435"/>
            <a:ext cx="550663" cy="4467407"/>
          </a:xfrm>
          <a:prstGeom prst="rightArrow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Sand reinforced Polymers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BAA6CED-B478-E242-C514-B3A2C8E81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07" y="1372725"/>
            <a:ext cx="4439265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CMFs with RHA face sheet, ceramic plate, and Al backing, absorbed 70-83% of bullet K.E. and higher MER ratio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hollow and AD-995 alumina-filled corrugated aluminum 6061T6 : 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Hollow-apex and Base – CV-530-590 m/s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Solid – CV - 650-675 m/s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Filled - 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1300 m/s                                               </a:t>
            </a: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 model showed 46%, 13%, and 41% energy absorption for front and back CF prepreg, Honeycomb 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respt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                                                                               </a:t>
            </a: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US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CA7691C-D392-8EAE-AB6D-543B84548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5" y="1391919"/>
            <a:ext cx="1223530" cy="6911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D4407A5-98E6-41B5-A9D2-C3334E9FB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205" y="2182655"/>
            <a:ext cx="1214870" cy="7327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68F2A04-2C56-116A-30FB-125FC05CE1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206" y="3005671"/>
            <a:ext cx="1214870" cy="7323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Rectangle 1">
            <a:extLst>
              <a:ext uri="{FF2B5EF4-FFF2-40B4-BE49-F238E27FC236}">
                <a16:creationId xmlns:a16="http://schemas.microsoft.com/office/drawing/2014/main" id="{A9639E5D-39D7-0524-F430-93CB41F30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2233" y="1391919"/>
            <a:ext cx="447736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GRP and Kevlar target similar responses with ballistic limits higher for more thickness and blunt projectiles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50:50 RATIO OF Hybrid E-Glass and Carbon Fiber Composites showed 17% and 30% higher energy absorption than C100 and E 100 composites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                 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study compares natural fiber-reinforced polypropylene composites, finding hemp superior in impact properties, and coir with higher impact strength than jute and kenaf.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0E9E32A-634F-EB97-CCEE-2189BF670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9352" y="1391918"/>
            <a:ext cx="1214870" cy="9512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0A3AC04-29FF-0352-72DC-C7CF6F04BF7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6912"/>
          <a:stretch/>
        </p:blipFill>
        <p:spPr>
          <a:xfrm>
            <a:off x="6231077" y="2618989"/>
            <a:ext cx="1223530" cy="11233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3" name="Rectangle 1">
            <a:extLst>
              <a:ext uri="{FF2B5EF4-FFF2-40B4-BE49-F238E27FC236}">
                <a16:creationId xmlns:a16="http://schemas.microsoft.com/office/drawing/2014/main" id="{EE8AB63F-E02C-F1F2-0106-A82B9F7FC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136" y="4296630"/>
            <a:ext cx="447736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FGMs higher ballistic performance DOP = 8.44mm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DTTO model for plastic behavior and the JC model for high strain rate studies are proving effective.              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low-velocity impact on FG core sandwich beams showed similar contact force history in symmetric and axisymmetric cases, with higher maximum contact force and lower strain than the homogeneous core.                                             </a:t>
            </a: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14A7868-BD4F-C80A-47FC-AD5FC28E6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8643" y="4291754"/>
            <a:ext cx="1214869" cy="780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CEA736B-8995-BEE2-08E6-1168FEB82E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9982" y="5400261"/>
            <a:ext cx="1223530" cy="7805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Rectangle 1">
            <a:extLst>
              <a:ext uri="{FF2B5EF4-FFF2-40B4-BE49-F238E27FC236}">
                <a16:creationId xmlns:a16="http://schemas.microsoft.com/office/drawing/2014/main" id="{3F948CD1-35D0-D153-D020-49B314600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264" y="4371291"/>
            <a:ext cx="447736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Electroless coating for sea sand composites enhanced wettability, increasing hardness by 30% and improving tensile strength with higher sand content.                          </a:t>
            </a: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 sand showed void percentage and Shore D hardness with a higher fraction increase, and a 15.12% toughness increase at 30% for 2 bar pressure, 20.37% at 3 bar, and 7.91% at 4 bar pressure.                                                   </a:t>
            </a:r>
            <a:r>
              <a: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93DDF9E-04E4-1B22-F23B-D8773284D7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01640" y="4300990"/>
            <a:ext cx="1223529" cy="780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EDF72E-0EC3-8F8A-000F-A833723BE5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1640" y="5479792"/>
            <a:ext cx="12954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86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29C26C-AF22-254B-171C-9DFE499A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US" sz="32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D9F6B-1CB6-5528-0DDD-20FF1AA257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1CC2C2-D011-1CC5-1EF2-3F12B3BADF32}"/>
              </a:ext>
            </a:extLst>
          </p:cNvPr>
          <p:cNvGrpSpPr/>
          <p:nvPr/>
        </p:nvGrpSpPr>
        <p:grpSpPr>
          <a:xfrm>
            <a:off x="0" y="2086183"/>
            <a:ext cx="3429888" cy="3019217"/>
            <a:chOff x="-240683" y="1825349"/>
            <a:chExt cx="5527094" cy="458916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85BE2D-F1A4-B8D2-2B25-D2676870BE5E}"/>
                </a:ext>
              </a:extLst>
            </p:cNvPr>
            <p:cNvGrpSpPr/>
            <p:nvPr/>
          </p:nvGrpSpPr>
          <p:grpSpPr>
            <a:xfrm>
              <a:off x="-240683" y="1825349"/>
              <a:ext cx="5192066" cy="4589166"/>
              <a:chOff x="209551" y="1186463"/>
              <a:chExt cx="5192066" cy="4589166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F4B71F2-EB72-FD27-6606-2F197F3B2FD9}"/>
                  </a:ext>
                </a:extLst>
              </p:cNvPr>
              <p:cNvSpPr/>
              <p:nvPr/>
            </p:nvSpPr>
            <p:spPr>
              <a:xfrm>
                <a:off x="209551" y="4774197"/>
                <a:ext cx="5192066" cy="1001432"/>
              </a:xfrm>
              <a:prstGeom prst="ellipse">
                <a:avLst/>
              </a:prstGeom>
              <a:solidFill>
                <a:schemeClr val="tx1">
                  <a:alpha val="25000"/>
                </a:schemeClr>
              </a:solidFill>
              <a:ln>
                <a:noFill/>
              </a:ln>
              <a:effectLst>
                <a:softEdge rad="304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DAE52E6-BB40-BAFE-72E8-AAE8406D6CDD}"/>
                  </a:ext>
                </a:extLst>
              </p:cNvPr>
              <p:cNvGrpSpPr/>
              <p:nvPr/>
            </p:nvGrpSpPr>
            <p:grpSpPr>
              <a:xfrm>
                <a:off x="954384" y="1186463"/>
                <a:ext cx="3941466" cy="3941466"/>
                <a:chOff x="1287759" y="1160891"/>
                <a:chExt cx="3967700" cy="3967700"/>
              </a:xfrm>
            </p:grpSpPr>
            <p:sp>
              <p:nvSpPr>
                <p:cNvPr id="65" name="Donut 6">
                  <a:extLst>
                    <a:ext uri="{FF2B5EF4-FFF2-40B4-BE49-F238E27FC236}">
                      <a16:creationId xmlns:a16="http://schemas.microsoft.com/office/drawing/2014/main" id="{3FD9B9AA-3D88-9AF1-4CD9-AE9DE50172A2}"/>
                    </a:ext>
                  </a:extLst>
                </p:cNvPr>
                <p:cNvSpPr/>
                <p:nvPr/>
              </p:nvSpPr>
              <p:spPr>
                <a:xfrm>
                  <a:off x="1287759" y="1160891"/>
                  <a:ext cx="3967700" cy="3967700"/>
                </a:xfrm>
                <a:prstGeom prst="donut">
                  <a:avLst>
                    <a:gd name="adj" fmla="val 9488"/>
                  </a:avLst>
                </a:prstGeom>
                <a:solidFill>
                  <a:schemeClr val="accent5"/>
                </a:solidFill>
                <a:ln>
                  <a:noFill/>
                </a:ln>
                <a:scene3d>
                  <a:camera prst="perspectiveContrastingRightFacing">
                    <a:rot lat="0" lon="18600000" rev="213211"/>
                  </a:camera>
                  <a:lightRig rig="threePt" dir="t"/>
                </a:scene3d>
                <a:sp3d extrusionH="762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Donut 7">
                  <a:extLst>
                    <a:ext uri="{FF2B5EF4-FFF2-40B4-BE49-F238E27FC236}">
                      <a16:creationId xmlns:a16="http://schemas.microsoft.com/office/drawing/2014/main" id="{8F9422CE-5F2C-9BAE-65ED-C3E31A138AB8}"/>
                    </a:ext>
                  </a:extLst>
                </p:cNvPr>
                <p:cNvSpPr/>
                <p:nvPr/>
              </p:nvSpPr>
              <p:spPr>
                <a:xfrm>
                  <a:off x="2026235" y="1899367"/>
                  <a:ext cx="2490748" cy="2490748"/>
                </a:xfrm>
                <a:prstGeom prst="donut">
                  <a:avLst>
                    <a:gd name="adj" fmla="val 14681"/>
                  </a:avLst>
                </a:prstGeom>
                <a:solidFill>
                  <a:schemeClr val="accent5"/>
                </a:solidFill>
                <a:ln>
                  <a:noFill/>
                </a:ln>
                <a:scene3d>
                  <a:camera prst="perspectiveContrastingRightFacing">
                    <a:rot lat="0" lon="18600000" rev="213211"/>
                  </a:camera>
                  <a:lightRig rig="threePt" dir="t"/>
                </a:scene3d>
                <a:sp3d extrusionH="762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295D4D7D-0945-0C3E-B8EB-285311109F44}"/>
                    </a:ext>
                  </a:extLst>
                </p:cNvPr>
                <p:cNvSpPr/>
                <p:nvPr/>
              </p:nvSpPr>
              <p:spPr>
                <a:xfrm>
                  <a:off x="2849692" y="2722824"/>
                  <a:ext cx="843833" cy="843833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  <a:scene3d>
                  <a:camera prst="perspectiveContrastingRightFacing">
                    <a:rot lat="0" lon="18600000" rev="213211"/>
                  </a:camera>
                  <a:lightRig rig="threePt" dir="t"/>
                </a:scene3d>
                <a:sp3d extrusionH="762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DA1385E-612E-DED6-73D8-DF33C68CF10F}"/>
                </a:ext>
              </a:extLst>
            </p:cNvPr>
            <p:cNvGrpSpPr/>
            <p:nvPr/>
          </p:nvGrpSpPr>
          <p:grpSpPr>
            <a:xfrm rot="2722540">
              <a:off x="3175071" y="1315682"/>
              <a:ext cx="649234" cy="2778210"/>
              <a:chOff x="6139793" y="927098"/>
              <a:chExt cx="649234" cy="27782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72B991E-B388-6A29-79D9-7F759F60BC65}"/>
                  </a:ext>
                </a:extLst>
              </p:cNvPr>
              <p:cNvCxnSpPr/>
              <p:nvPr/>
            </p:nvCxnSpPr>
            <p:spPr>
              <a:xfrm>
                <a:off x="6464410" y="1590261"/>
                <a:ext cx="0" cy="2115047"/>
              </a:xfrm>
              <a:prstGeom prst="line">
                <a:avLst/>
              </a:prstGeom>
              <a:ln w="66675" cap="rnd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10800000" scaled="0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5F006E8-250A-1566-DD9A-3D0219E061E2}"/>
                  </a:ext>
                </a:extLst>
              </p:cNvPr>
              <p:cNvGrpSpPr/>
              <p:nvPr/>
            </p:nvGrpSpPr>
            <p:grpSpPr>
              <a:xfrm rot="10800000">
                <a:off x="6139793" y="927098"/>
                <a:ext cx="649234" cy="753357"/>
                <a:chOff x="8087056" y="897061"/>
                <a:chExt cx="1514476" cy="1386399"/>
              </a:xfrm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57474ABF-D418-78E6-3119-A96BDE33B0B5}"/>
                    </a:ext>
                  </a:extLst>
                </p:cNvPr>
                <p:cNvSpPr/>
                <p:nvPr/>
              </p:nvSpPr>
              <p:spPr>
                <a:xfrm>
                  <a:off x="8087056" y="897061"/>
                  <a:ext cx="757238" cy="1386399"/>
                </a:xfrm>
                <a:custGeom>
                  <a:avLst/>
                  <a:gdLst>
                    <a:gd name="connsiteX0" fmla="*/ 757238 w 757238"/>
                    <a:gd name="connsiteY0" fmla="*/ 0 h 1386399"/>
                    <a:gd name="connsiteX1" fmla="*/ 757238 w 757238"/>
                    <a:gd name="connsiteY1" fmla="*/ 1122466 h 1386399"/>
                    <a:gd name="connsiteX2" fmla="*/ 1 w 757238"/>
                    <a:gd name="connsiteY2" fmla="*/ 1386399 h 1386399"/>
                    <a:gd name="connsiteX3" fmla="*/ 1 w 757238"/>
                    <a:gd name="connsiteY3" fmla="*/ 537228 h 1386399"/>
                    <a:gd name="connsiteX4" fmla="*/ 0 w 757238"/>
                    <a:gd name="connsiteY4" fmla="*/ 537228 h 1386399"/>
                    <a:gd name="connsiteX5" fmla="*/ 757238 w 757238"/>
                    <a:gd name="connsiteY5" fmla="*/ 0 h 1386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57238" h="1386399">
                      <a:moveTo>
                        <a:pt x="757238" y="0"/>
                      </a:moveTo>
                      <a:lnTo>
                        <a:pt x="757238" y="1122466"/>
                      </a:lnTo>
                      <a:lnTo>
                        <a:pt x="1" y="1386399"/>
                      </a:lnTo>
                      <a:lnTo>
                        <a:pt x="1" y="537228"/>
                      </a:lnTo>
                      <a:lnTo>
                        <a:pt x="0" y="537228"/>
                      </a:lnTo>
                      <a:lnTo>
                        <a:pt x="757238" y="0"/>
                      </a:lnTo>
                      <a:close/>
                    </a:path>
                  </a:pathLst>
                </a:custGeom>
                <a:solidFill>
                  <a:srgbClr val="F3B6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B363EAE8-85F4-752E-C995-1B59D61590AC}"/>
                    </a:ext>
                  </a:extLst>
                </p:cNvPr>
                <p:cNvSpPr/>
                <p:nvPr/>
              </p:nvSpPr>
              <p:spPr>
                <a:xfrm>
                  <a:off x="8844294" y="897061"/>
                  <a:ext cx="757238" cy="1386399"/>
                </a:xfrm>
                <a:custGeom>
                  <a:avLst/>
                  <a:gdLst>
                    <a:gd name="connsiteX0" fmla="*/ 0 w 757238"/>
                    <a:gd name="connsiteY0" fmla="*/ 0 h 1386399"/>
                    <a:gd name="connsiteX1" fmla="*/ 757237 w 757238"/>
                    <a:gd name="connsiteY1" fmla="*/ 537228 h 1386399"/>
                    <a:gd name="connsiteX2" fmla="*/ 757238 w 757238"/>
                    <a:gd name="connsiteY2" fmla="*/ 537228 h 1386399"/>
                    <a:gd name="connsiteX3" fmla="*/ 757238 w 757238"/>
                    <a:gd name="connsiteY3" fmla="*/ 1386399 h 1386399"/>
                    <a:gd name="connsiteX4" fmla="*/ 757237 w 757238"/>
                    <a:gd name="connsiteY4" fmla="*/ 1386399 h 1386399"/>
                    <a:gd name="connsiteX5" fmla="*/ 0 w 757238"/>
                    <a:gd name="connsiteY5" fmla="*/ 1122466 h 1386399"/>
                    <a:gd name="connsiteX6" fmla="*/ 0 w 757238"/>
                    <a:gd name="connsiteY6" fmla="*/ 0 h 1386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7238" h="1386399">
                      <a:moveTo>
                        <a:pt x="0" y="0"/>
                      </a:moveTo>
                      <a:lnTo>
                        <a:pt x="757237" y="537228"/>
                      </a:lnTo>
                      <a:lnTo>
                        <a:pt x="757238" y="537228"/>
                      </a:lnTo>
                      <a:lnTo>
                        <a:pt x="757238" y="1386399"/>
                      </a:lnTo>
                      <a:lnTo>
                        <a:pt x="757237" y="1386399"/>
                      </a:lnTo>
                      <a:lnTo>
                        <a:pt x="0" y="11224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D64AB06-9017-AED8-3CB9-FEB67A70CD42}"/>
                </a:ext>
              </a:extLst>
            </p:cNvPr>
            <p:cNvGrpSpPr/>
            <p:nvPr/>
          </p:nvGrpSpPr>
          <p:grpSpPr>
            <a:xfrm rot="14846348" flipV="1">
              <a:off x="3466384" y="1805469"/>
              <a:ext cx="649234" cy="2778210"/>
              <a:chOff x="6139793" y="927098"/>
              <a:chExt cx="649234" cy="277821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4DFC417-09C3-F41E-EE74-F1F6BC876162}"/>
                  </a:ext>
                </a:extLst>
              </p:cNvPr>
              <p:cNvCxnSpPr/>
              <p:nvPr/>
            </p:nvCxnSpPr>
            <p:spPr>
              <a:xfrm>
                <a:off x="6464410" y="1590261"/>
                <a:ext cx="0" cy="2115047"/>
              </a:xfrm>
              <a:prstGeom prst="line">
                <a:avLst/>
              </a:prstGeom>
              <a:ln w="66675" cap="rnd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10800000" scaled="0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541D902-EA44-C7CA-86E5-A5ECCA0C49CA}"/>
                  </a:ext>
                </a:extLst>
              </p:cNvPr>
              <p:cNvGrpSpPr/>
              <p:nvPr/>
            </p:nvGrpSpPr>
            <p:grpSpPr>
              <a:xfrm rot="10800000">
                <a:off x="6139793" y="927098"/>
                <a:ext cx="649234" cy="753357"/>
                <a:chOff x="8087056" y="897061"/>
                <a:chExt cx="1514476" cy="1386399"/>
              </a:xfrm>
            </p:grpSpPr>
            <p:sp>
              <p:nvSpPr>
                <p:cNvPr id="25" name="Freeform 17">
                  <a:extLst>
                    <a:ext uri="{FF2B5EF4-FFF2-40B4-BE49-F238E27FC236}">
                      <a16:creationId xmlns:a16="http://schemas.microsoft.com/office/drawing/2014/main" id="{F1C79E7C-0624-7844-4AB3-E1A2AC6EB620}"/>
                    </a:ext>
                  </a:extLst>
                </p:cNvPr>
                <p:cNvSpPr/>
                <p:nvPr/>
              </p:nvSpPr>
              <p:spPr>
                <a:xfrm>
                  <a:off x="8087056" y="897061"/>
                  <a:ext cx="757238" cy="1386399"/>
                </a:xfrm>
                <a:custGeom>
                  <a:avLst/>
                  <a:gdLst>
                    <a:gd name="connsiteX0" fmla="*/ 757238 w 757238"/>
                    <a:gd name="connsiteY0" fmla="*/ 0 h 1386399"/>
                    <a:gd name="connsiteX1" fmla="*/ 757238 w 757238"/>
                    <a:gd name="connsiteY1" fmla="*/ 1122466 h 1386399"/>
                    <a:gd name="connsiteX2" fmla="*/ 1 w 757238"/>
                    <a:gd name="connsiteY2" fmla="*/ 1386399 h 1386399"/>
                    <a:gd name="connsiteX3" fmla="*/ 1 w 757238"/>
                    <a:gd name="connsiteY3" fmla="*/ 537228 h 1386399"/>
                    <a:gd name="connsiteX4" fmla="*/ 0 w 757238"/>
                    <a:gd name="connsiteY4" fmla="*/ 537228 h 1386399"/>
                    <a:gd name="connsiteX5" fmla="*/ 757238 w 757238"/>
                    <a:gd name="connsiteY5" fmla="*/ 0 h 1386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57238" h="1386399">
                      <a:moveTo>
                        <a:pt x="757238" y="0"/>
                      </a:moveTo>
                      <a:lnTo>
                        <a:pt x="757238" y="1122466"/>
                      </a:lnTo>
                      <a:lnTo>
                        <a:pt x="1" y="1386399"/>
                      </a:lnTo>
                      <a:lnTo>
                        <a:pt x="1" y="537228"/>
                      </a:lnTo>
                      <a:lnTo>
                        <a:pt x="0" y="537228"/>
                      </a:lnTo>
                      <a:lnTo>
                        <a:pt x="757238" y="0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 18">
                  <a:extLst>
                    <a:ext uri="{FF2B5EF4-FFF2-40B4-BE49-F238E27FC236}">
                      <a16:creationId xmlns:a16="http://schemas.microsoft.com/office/drawing/2014/main" id="{586F6C5E-0E98-AE04-05AC-89B881B1AF46}"/>
                    </a:ext>
                  </a:extLst>
                </p:cNvPr>
                <p:cNvSpPr/>
                <p:nvPr/>
              </p:nvSpPr>
              <p:spPr>
                <a:xfrm>
                  <a:off x="8844294" y="897061"/>
                  <a:ext cx="757238" cy="1386399"/>
                </a:xfrm>
                <a:custGeom>
                  <a:avLst/>
                  <a:gdLst>
                    <a:gd name="connsiteX0" fmla="*/ 0 w 757238"/>
                    <a:gd name="connsiteY0" fmla="*/ 0 h 1386399"/>
                    <a:gd name="connsiteX1" fmla="*/ 757237 w 757238"/>
                    <a:gd name="connsiteY1" fmla="*/ 537228 h 1386399"/>
                    <a:gd name="connsiteX2" fmla="*/ 757238 w 757238"/>
                    <a:gd name="connsiteY2" fmla="*/ 537228 h 1386399"/>
                    <a:gd name="connsiteX3" fmla="*/ 757238 w 757238"/>
                    <a:gd name="connsiteY3" fmla="*/ 1386399 h 1386399"/>
                    <a:gd name="connsiteX4" fmla="*/ 757237 w 757238"/>
                    <a:gd name="connsiteY4" fmla="*/ 1386399 h 1386399"/>
                    <a:gd name="connsiteX5" fmla="*/ 0 w 757238"/>
                    <a:gd name="connsiteY5" fmla="*/ 1122466 h 1386399"/>
                    <a:gd name="connsiteX6" fmla="*/ 0 w 757238"/>
                    <a:gd name="connsiteY6" fmla="*/ 0 h 1386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7238" h="1386399">
                      <a:moveTo>
                        <a:pt x="0" y="0"/>
                      </a:moveTo>
                      <a:lnTo>
                        <a:pt x="757237" y="537228"/>
                      </a:lnTo>
                      <a:lnTo>
                        <a:pt x="757238" y="537228"/>
                      </a:lnTo>
                      <a:lnTo>
                        <a:pt x="757238" y="1386399"/>
                      </a:lnTo>
                      <a:lnTo>
                        <a:pt x="757237" y="1386399"/>
                      </a:lnTo>
                      <a:lnTo>
                        <a:pt x="0" y="11224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E04D5BC-4E17-03F4-4FB8-3653349D0667}"/>
                </a:ext>
              </a:extLst>
            </p:cNvPr>
            <p:cNvGrpSpPr/>
            <p:nvPr/>
          </p:nvGrpSpPr>
          <p:grpSpPr>
            <a:xfrm rot="16200000" flipV="1">
              <a:off x="3572689" y="2364512"/>
              <a:ext cx="649234" cy="2778210"/>
              <a:chOff x="6139793" y="927098"/>
              <a:chExt cx="649234" cy="277821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F493D8B-380E-8438-C90B-013495D0F938}"/>
                  </a:ext>
                </a:extLst>
              </p:cNvPr>
              <p:cNvCxnSpPr/>
              <p:nvPr/>
            </p:nvCxnSpPr>
            <p:spPr>
              <a:xfrm>
                <a:off x="6464410" y="1590261"/>
                <a:ext cx="0" cy="2115047"/>
              </a:xfrm>
              <a:prstGeom prst="line">
                <a:avLst/>
              </a:prstGeom>
              <a:ln w="66675" cap="rnd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10800000" scaled="0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E2A5607-EA5F-828B-85E3-9D07AC71B57D}"/>
                  </a:ext>
                </a:extLst>
              </p:cNvPr>
              <p:cNvGrpSpPr/>
              <p:nvPr/>
            </p:nvGrpSpPr>
            <p:grpSpPr>
              <a:xfrm rot="10800000">
                <a:off x="6139793" y="927098"/>
                <a:ext cx="649234" cy="753357"/>
                <a:chOff x="8087056" y="897061"/>
                <a:chExt cx="1514476" cy="1386399"/>
              </a:xfrm>
            </p:grpSpPr>
            <p:sp>
              <p:nvSpPr>
                <p:cNvPr id="21" name="Freeform 22">
                  <a:extLst>
                    <a:ext uri="{FF2B5EF4-FFF2-40B4-BE49-F238E27FC236}">
                      <a16:creationId xmlns:a16="http://schemas.microsoft.com/office/drawing/2014/main" id="{7ECA162F-0071-30AE-38F7-26B13A4D6331}"/>
                    </a:ext>
                  </a:extLst>
                </p:cNvPr>
                <p:cNvSpPr/>
                <p:nvPr/>
              </p:nvSpPr>
              <p:spPr>
                <a:xfrm>
                  <a:off x="8087056" y="897061"/>
                  <a:ext cx="757238" cy="1386399"/>
                </a:xfrm>
                <a:custGeom>
                  <a:avLst/>
                  <a:gdLst>
                    <a:gd name="connsiteX0" fmla="*/ 757238 w 757238"/>
                    <a:gd name="connsiteY0" fmla="*/ 0 h 1386399"/>
                    <a:gd name="connsiteX1" fmla="*/ 757238 w 757238"/>
                    <a:gd name="connsiteY1" fmla="*/ 1122466 h 1386399"/>
                    <a:gd name="connsiteX2" fmla="*/ 1 w 757238"/>
                    <a:gd name="connsiteY2" fmla="*/ 1386399 h 1386399"/>
                    <a:gd name="connsiteX3" fmla="*/ 1 w 757238"/>
                    <a:gd name="connsiteY3" fmla="*/ 537228 h 1386399"/>
                    <a:gd name="connsiteX4" fmla="*/ 0 w 757238"/>
                    <a:gd name="connsiteY4" fmla="*/ 537228 h 1386399"/>
                    <a:gd name="connsiteX5" fmla="*/ 757238 w 757238"/>
                    <a:gd name="connsiteY5" fmla="*/ 0 h 1386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57238" h="1386399">
                      <a:moveTo>
                        <a:pt x="757238" y="0"/>
                      </a:moveTo>
                      <a:lnTo>
                        <a:pt x="757238" y="1122466"/>
                      </a:lnTo>
                      <a:lnTo>
                        <a:pt x="1" y="1386399"/>
                      </a:lnTo>
                      <a:lnTo>
                        <a:pt x="1" y="537228"/>
                      </a:lnTo>
                      <a:lnTo>
                        <a:pt x="0" y="537228"/>
                      </a:lnTo>
                      <a:lnTo>
                        <a:pt x="757238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Freeform 23">
                  <a:extLst>
                    <a:ext uri="{FF2B5EF4-FFF2-40B4-BE49-F238E27FC236}">
                      <a16:creationId xmlns:a16="http://schemas.microsoft.com/office/drawing/2014/main" id="{0CD31B96-52A5-6B4D-470F-99950BE450A3}"/>
                    </a:ext>
                  </a:extLst>
                </p:cNvPr>
                <p:cNvSpPr/>
                <p:nvPr/>
              </p:nvSpPr>
              <p:spPr>
                <a:xfrm>
                  <a:off x="8844294" y="897061"/>
                  <a:ext cx="757238" cy="1386399"/>
                </a:xfrm>
                <a:custGeom>
                  <a:avLst/>
                  <a:gdLst>
                    <a:gd name="connsiteX0" fmla="*/ 0 w 757238"/>
                    <a:gd name="connsiteY0" fmla="*/ 0 h 1386399"/>
                    <a:gd name="connsiteX1" fmla="*/ 757237 w 757238"/>
                    <a:gd name="connsiteY1" fmla="*/ 537228 h 1386399"/>
                    <a:gd name="connsiteX2" fmla="*/ 757238 w 757238"/>
                    <a:gd name="connsiteY2" fmla="*/ 537228 h 1386399"/>
                    <a:gd name="connsiteX3" fmla="*/ 757238 w 757238"/>
                    <a:gd name="connsiteY3" fmla="*/ 1386399 h 1386399"/>
                    <a:gd name="connsiteX4" fmla="*/ 757237 w 757238"/>
                    <a:gd name="connsiteY4" fmla="*/ 1386399 h 1386399"/>
                    <a:gd name="connsiteX5" fmla="*/ 0 w 757238"/>
                    <a:gd name="connsiteY5" fmla="*/ 1122466 h 1386399"/>
                    <a:gd name="connsiteX6" fmla="*/ 0 w 757238"/>
                    <a:gd name="connsiteY6" fmla="*/ 0 h 1386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7238" h="1386399">
                      <a:moveTo>
                        <a:pt x="0" y="0"/>
                      </a:moveTo>
                      <a:lnTo>
                        <a:pt x="757237" y="537228"/>
                      </a:lnTo>
                      <a:lnTo>
                        <a:pt x="757238" y="537228"/>
                      </a:lnTo>
                      <a:lnTo>
                        <a:pt x="757238" y="1386399"/>
                      </a:lnTo>
                      <a:lnTo>
                        <a:pt x="757237" y="1386399"/>
                      </a:lnTo>
                      <a:lnTo>
                        <a:pt x="0" y="11224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9971D3-AD12-9EC1-C259-B81D6BCBDDD1}"/>
                </a:ext>
              </a:extLst>
            </p:cNvPr>
            <p:cNvGrpSpPr/>
            <p:nvPr/>
          </p:nvGrpSpPr>
          <p:grpSpPr>
            <a:xfrm rot="17520086" flipV="1">
              <a:off x="3470042" y="2907699"/>
              <a:ext cx="649234" cy="2778210"/>
              <a:chOff x="6139793" y="927098"/>
              <a:chExt cx="649234" cy="277821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492AA8C-09DD-C732-FC76-FC947666DDED}"/>
                  </a:ext>
                </a:extLst>
              </p:cNvPr>
              <p:cNvCxnSpPr/>
              <p:nvPr/>
            </p:nvCxnSpPr>
            <p:spPr>
              <a:xfrm>
                <a:off x="6464410" y="1590261"/>
                <a:ext cx="0" cy="2115047"/>
              </a:xfrm>
              <a:prstGeom prst="line">
                <a:avLst/>
              </a:prstGeom>
              <a:ln w="66675" cap="rnd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10800000" scaled="0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A680B66-EDD7-0473-7A1A-7B36B73DBBAC}"/>
                  </a:ext>
                </a:extLst>
              </p:cNvPr>
              <p:cNvGrpSpPr/>
              <p:nvPr/>
            </p:nvGrpSpPr>
            <p:grpSpPr>
              <a:xfrm rot="10800000">
                <a:off x="6139793" y="927098"/>
                <a:ext cx="649234" cy="753357"/>
                <a:chOff x="8087056" y="897061"/>
                <a:chExt cx="1514476" cy="1386399"/>
              </a:xfrm>
            </p:grpSpPr>
            <p:sp>
              <p:nvSpPr>
                <p:cNvPr id="17" name="Freeform 40">
                  <a:extLst>
                    <a:ext uri="{FF2B5EF4-FFF2-40B4-BE49-F238E27FC236}">
                      <a16:creationId xmlns:a16="http://schemas.microsoft.com/office/drawing/2014/main" id="{225C500D-B32E-932A-1AAB-89CC5AEEA92A}"/>
                    </a:ext>
                  </a:extLst>
                </p:cNvPr>
                <p:cNvSpPr/>
                <p:nvPr/>
              </p:nvSpPr>
              <p:spPr>
                <a:xfrm>
                  <a:off x="8087056" y="897061"/>
                  <a:ext cx="757238" cy="1386399"/>
                </a:xfrm>
                <a:custGeom>
                  <a:avLst/>
                  <a:gdLst>
                    <a:gd name="connsiteX0" fmla="*/ 757238 w 757238"/>
                    <a:gd name="connsiteY0" fmla="*/ 0 h 1386399"/>
                    <a:gd name="connsiteX1" fmla="*/ 757238 w 757238"/>
                    <a:gd name="connsiteY1" fmla="*/ 1122466 h 1386399"/>
                    <a:gd name="connsiteX2" fmla="*/ 1 w 757238"/>
                    <a:gd name="connsiteY2" fmla="*/ 1386399 h 1386399"/>
                    <a:gd name="connsiteX3" fmla="*/ 1 w 757238"/>
                    <a:gd name="connsiteY3" fmla="*/ 537228 h 1386399"/>
                    <a:gd name="connsiteX4" fmla="*/ 0 w 757238"/>
                    <a:gd name="connsiteY4" fmla="*/ 537228 h 1386399"/>
                    <a:gd name="connsiteX5" fmla="*/ 757238 w 757238"/>
                    <a:gd name="connsiteY5" fmla="*/ 0 h 1386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57238" h="1386399">
                      <a:moveTo>
                        <a:pt x="757238" y="0"/>
                      </a:moveTo>
                      <a:lnTo>
                        <a:pt x="757238" y="1122466"/>
                      </a:lnTo>
                      <a:lnTo>
                        <a:pt x="1" y="1386399"/>
                      </a:lnTo>
                      <a:lnTo>
                        <a:pt x="1" y="537228"/>
                      </a:lnTo>
                      <a:lnTo>
                        <a:pt x="0" y="537228"/>
                      </a:lnTo>
                      <a:lnTo>
                        <a:pt x="757238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 41">
                  <a:extLst>
                    <a:ext uri="{FF2B5EF4-FFF2-40B4-BE49-F238E27FC236}">
                      <a16:creationId xmlns:a16="http://schemas.microsoft.com/office/drawing/2014/main" id="{7AD96F12-7606-A7BF-5A67-91715CDAC4E9}"/>
                    </a:ext>
                  </a:extLst>
                </p:cNvPr>
                <p:cNvSpPr/>
                <p:nvPr/>
              </p:nvSpPr>
              <p:spPr>
                <a:xfrm>
                  <a:off x="8844294" y="897061"/>
                  <a:ext cx="757238" cy="1386399"/>
                </a:xfrm>
                <a:custGeom>
                  <a:avLst/>
                  <a:gdLst>
                    <a:gd name="connsiteX0" fmla="*/ 0 w 757238"/>
                    <a:gd name="connsiteY0" fmla="*/ 0 h 1386399"/>
                    <a:gd name="connsiteX1" fmla="*/ 757237 w 757238"/>
                    <a:gd name="connsiteY1" fmla="*/ 537228 h 1386399"/>
                    <a:gd name="connsiteX2" fmla="*/ 757238 w 757238"/>
                    <a:gd name="connsiteY2" fmla="*/ 537228 h 1386399"/>
                    <a:gd name="connsiteX3" fmla="*/ 757238 w 757238"/>
                    <a:gd name="connsiteY3" fmla="*/ 1386399 h 1386399"/>
                    <a:gd name="connsiteX4" fmla="*/ 757237 w 757238"/>
                    <a:gd name="connsiteY4" fmla="*/ 1386399 h 1386399"/>
                    <a:gd name="connsiteX5" fmla="*/ 0 w 757238"/>
                    <a:gd name="connsiteY5" fmla="*/ 1122466 h 1386399"/>
                    <a:gd name="connsiteX6" fmla="*/ 0 w 757238"/>
                    <a:gd name="connsiteY6" fmla="*/ 0 h 1386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7238" h="1386399">
                      <a:moveTo>
                        <a:pt x="0" y="0"/>
                      </a:moveTo>
                      <a:lnTo>
                        <a:pt x="757237" y="537228"/>
                      </a:lnTo>
                      <a:lnTo>
                        <a:pt x="757238" y="537228"/>
                      </a:lnTo>
                      <a:lnTo>
                        <a:pt x="757238" y="1386399"/>
                      </a:lnTo>
                      <a:lnTo>
                        <a:pt x="757237" y="1386399"/>
                      </a:lnTo>
                      <a:lnTo>
                        <a:pt x="0" y="11224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DF7AC22-A84D-B6E8-6F22-3F87CB50512F}"/>
                </a:ext>
              </a:extLst>
            </p:cNvPr>
            <p:cNvGrpSpPr/>
            <p:nvPr/>
          </p:nvGrpSpPr>
          <p:grpSpPr>
            <a:xfrm rot="18877460" flipV="1">
              <a:off x="3182757" y="3394629"/>
              <a:ext cx="649234" cy="2778210"/>
              <a:chOff x="6139793" y="927098"/>
              <a:chExt cx="649234" cy="277821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89E6AF6-5C72-DBB8-9F0A-87B860C78547}"/>
                  </a:ext>
                </a:extLst>
              </p:cNvPr>
              <p:cNvCxnSpPr/>
              <p:nvPr/>
            </p:nvCxnSpPr>
            <p:spPr>
              <a:xfrm>
                <a:off x="6464410" y="1590261"/>
                <a:ext cx="0" cy="2115047"/>
              </a:xfrm>
              <a:prstGeom prst="line">
                <a:avLst/>
              </a:prstGeom>
              <a:ln w="66675" cap="rnd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10800000" scaled="0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E904FD0-C7F5-E378-A2BC-93F7B02367F9}"/>
                  </a:ext>
                </a:extLst>
              </p:cNvPr>
              <p:cNvGrpSpPr/>
              <p:nvPr/>
            </p:nvGrpSpPr>
            <p:grpSpPr>
              <a:xfrm rot="10800000">
                <a:off x="6139793" y="927098"/>
                <a:ext cx="649234" cy="753357"/>
                <a:chOff x="8087056" y="897061"/>
                <a:chExt cx="1514476" cy="1386399"/>
              </a:xfrm>
            </p:grpSpPr>
            <p:sp>
              <p:nvSpPr>
                <p:cNvPr id="13" name="Freeform 52">
                  <a:extLst>
                    <a:ext uri="{FF2B5EF4-FFF2-40B4-BE49-F238E27FC236}">
                      <a16:creationId xmlns:a16="http://schemas.microsoft.com/office/drawing/2014/main" id="{B3D44DA6-56F8-0C96-6DB1-AA73E4981D15}"/>
                    </a:ext>
                  </a:extLst>
                </p:cNvPr>
                <p:cNvSpPr/>
                <p:nvPr/>
              </p:nvSpPr>
              <p:spPr>
                <a:xfrm>
                  <a:off x="8087056" y="897061"/>
                  <a:ext cx="757238" cy="1386399"/>
                </a:xfrm>
                <a:custGeom>
                  <a:avLst/>
                  <a:gdLst>
                    <a:gd name="connsiteX0" fmla="*/ 757238 w 757238"/>
                    <a:gd name="connsiteY0" fmla="*/ 0 h 1386399"/>
                    <a:gd name="connsiteX1" fmla="*/ 757238 w 757238"/>
                    <a:gd name="connsiteY1" fmla="*/ 1122466 h 1386399"/>
                    <a:gd name="connsiteX2" fmla="*/ 1 w 757238"/>
                    <a:gd name="connsiteY2" fmla="*/ 1386399 h 1386399"/>
                    <a:gd name="connsiteX3" fmla="*/ 1 w 757238"/>
                    <a:gd name="connsiteY3" fmla="*/ 537228 h 1386399"/>
                    <a:gd name="connsiteX4" fmla="*/ 0 w 757238"/>
                    <a:gd name="connsiteY4" fmla="*/ 537228 h 1386399"/>
                    <a:gd name="connsiteX5" fmla="*/ 757238 w 757238"/>
                    <a:gd name="connsiteY5" fmla="*/ 0 h 1386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57238" h="1386399">
                      <a:moveTo>
                        <a:pt x="757238" y="0"/>
                      </a:moveTo>
                      <a:lnTo>
                        <a:pt x="757238" y="1122466"/>
                      </a:lnTo>
                      <a:lnTo>
                        <a:pt x="1" y="1386399"/>
                      </a:lnTo>
                      <a:lnTo>
                        <a:pt x="1" y="537228"/>
                      </a:lnTo>
                      <a:lnTo>
                        <a:pt x="0" y="537228"/>
                      </a:lnTo>
                      <a:lnTo>
                        <a:pt x="757238" y="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 53">
                  <a:extLst>
                    <a:ext uri="{FF2B5EF4-FFF2-40B4-BE49-F238E27FC236}">
                      <a16:creationId xmlns:a16="http://schemas.microsoft.com/office/drawing/2014/main" id="{ABBC4BE5-426C-97AD-C887-66EB5EEBB777}"/>
                    </a:ext>
                  </a:extLst>
                </p:cNvPr>
                <p:cNvSpPr/>
                <p:nvPr/>
              </p:nvSpPr>
              <p:spPr>
                <a:xfrm>
                  <a:off x="8844294" y="897061"/>
                  <a:ext cx="757238" cy="1386399"/>
                </a:xfrm>
                <a:custGeom>
                  <a:avLst/>
                  <a:gdLst>
                    <a:gd name="connsiteX0" fmla="*/ 0 w 757238"/>
                    <a:gd name="connsiteY0" fmla="*/ 0 h 1386399"/>
                    <a:gd name="connsiteX1" fmla="*/ 757237 w 757238"/>
                    <a:gd name="connsiteY1" fmla="*/ 537228 h 1386399"/>
                    <a:gd name="connsiteX2" fmla="*/ 757238 w 757238"/>
                    <a:gd name="connsiteY2" fmla="*/ 537228 h 1386399"/>
                    <a:gd name="connsiteX3" fmla="*/ 757238 w 757238"/>
                    <a:gd name="connsiteY3" fmla="*/ 1386399 h 1386399"/>
                    <a:gd name="connsiteX4" fmla="*/ 757237 w 757238"/>
                    <a:gd name="connsiteY4" fmla="*/ 1386399 h 1386399"/>
                    <a:gd name="connsiteX5" fmla="*/ 0 w 757238"/>
                    <a:gd name="connsiteY5" fmla="*/ 1122466 h 1386399"/>
                    <a:gd name="connsiteX6" fmla="*/ 0 w 757238"/>
                    <a:gd name="connsiteY6" fmla="*/ 0 h 1386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7238" h="1386399">
                      <a:moveTo>
                        <a:pt x="0" y="0"/>
                      </a:moveTo>
                      <a:lnTo>
                        <a:pt x="757237" y="537228"/>
                      </a:lnTo>
                      <a:lnTo>
                        <a:pt x="757238" y="537228"/>
                      </a:lnTo>
                      <a:lnTo>
                        <a:pt x="757238" y="1386399"/>
                      </a:lnTo>
                      <a:lnTo>
                        <a:pt x="757237" y="1386399"/>
                      </a:lnTo>
                      <a:lnTo>
                        <a:pt x="0" y="11224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9" name="Google Shape;451;p49">
            <a:extLst>
              <a:ext uri="{FF2B5EF4-FFF2-40B4-BE49-F238E27FC236}">
                <a16:creationId xmlns:a16="http://schemas.microsoft.com/office/drawing/2014/main" id="{63FDFC78-7943-3EDE-9338-5BD01157163C}"/>
              </a:ext>
            </a:extLst>
          </p:cNvPr>
          <p:cNvSpPr/>
          <p:nvPr/>
        </p:nvSpPr>
        <p:spPr>
          <a:xfrm>
            <a:off x="3978980" y="2010228"/>
            <a:ext cx="5031670" cy="952047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  <a:effectLst>
            <a:outerShdw blurRad="762000" dist="508000" dir="2700000" rotWithShape="0">
              <a:srgbClr val="000000">
                <a:alpha val="1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6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1) To evaluate the effect of sand inclusion’s size, 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weight</a:t>
            </a:r>
            <a:r>
              <a:rPr lang="en-US" sz="16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 fraction, and matrix material on Polymer matrix Sand composite (PMSCs) structure properties.</a:t>
            </a:r>
          </a:p>
        </p:txBody>
      </p:sp>
      <p:sp>
        <p:nvSpPr>
          <p:cNvPr id="71" name="Google Shape;451;p49">
            <a:extLst>
              <a:ext uri="{FF2B5EF4-FFF2-40B4-BE49-F238E27FC236}">
                <a16:creationId xmlns:a16="http://schemas.microsoft.com/office/drawing/2014/main" id="{602CA976-5AF2-EA89-50B8-534F0F842288}"/>
              </a:ext>
            </a:extLst>
          </p:cNvPr>
          <p:cNvSpPr/>
          <p:nvPr/>
        </p:nvSpPr>
        <p:spPr>
          <a:xfrm>
            <a:off x="3978980" y="3317725"/>
            <a:ext cx="5031670" cy="839913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  <a:effectLst>
            <a:outerShdw blurRad="762000" dist="508000" dir="2700000" rotWithShape="0">
              <a:srgbClr val="000000">
                <a:alpha val="1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2</a:t>
            </a:r>
            <a:r>
              <a:rPr lang="en-US" sz="16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Calibri"/>
              </a:rPr>
              <a:t>) To Conduct Experimental and Simulation analysis for effective stacking.</a:t>
            </a:r>
          </a:p>
        </p:txBody>
      </p:sp>
    </p:spTree>
    <p:extLst>
      <p:ext uri="{BB962C8B-B14F-4D97-AF65-F5344CB8AC3E}">
        <p14:creationId xmlns:p14="http://schemas.microsoft.com/office/powerpoint/2010/main" val="2638706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6EDD-FACA-0202-6473-FCA8AD08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58B81CA4-EF90-A77F-24BD-1ED847DC56D8}"/>
              </a:ext>
            </a:extLst>
          </p:cNvPr>
          <p:cNvSpPr/>
          <p:nvPr/>
        </p:nvSpPr>
        <p:spPr>
          <a:xfrm>
            <a:off x="5871882" y="1084730"/>
            <a:ext cx="6320118" cy="5540513"/>
          </a:xfrm>
          <a:prstGeom prst="rect">
            <a:avLst/>
          </a:prstGeom>
          <a:solidFill>
            <a:schemeClr val="accent3">
              <a:lumMod val="20000"/>
              <a:lumOff val="80000"/>
              <a:alpha val="2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AF97BE-7C48-A041-BEC2-5D7A09F89669}"/>
              </a:ext>
            </a:extLst>
          </p:cNvPr>
          <p:cNvSpPr/>
          <p:nvPr/>
        </p:nvSpPr>
        <p:spPr>
          <a:xfrm>
            <a:off x="0" y="1084730"/>
            <a:ext cx="5871882" cy="5540514"/>
          </a:xfrm>
          <a:prstGeom prst="rect">
            <a:avLst/>
          </a:prstGeom>
          <a:solidFill>
            <a:schemeClr val="tx2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CA60BA-8A1D-038B-FBD9-8466ED2A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Materials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45A97-EA35-C5CC-11EE-25A740744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8D19D0-83A6-DC0B-781D-6228E6D3A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46296"/>
              </p:ext>
            </p:extLst>
          </p:nvPr>
        </p:nvGraphicFramePr>
        <p:xfrm>
          <a:off x="614202" y="1886084"/>
          <a:ext cx="4889953" cy="459715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043190">
                  <a:extLst>
                    <a:ext uri="{9D8B030D-6E8A-4147-A177-3AD203B41FA5}">
                      <a16:colId xmlns:a16="http://schemas.microsoft.com/office/drawing/2014/main" val="2306976628"/>
                    </a:ext>
                  </a:extLst>
                </a:gridCol>
                <a:gridCol w="2449634">
                  <a:extLst>
                    <a:ext uri="{9D8B030D-6E8A-4147-A177-3AD203B41FA5}">
                      <a16:colId xmlns:a16="http://schemas.microsoft.com/office/drawing/2014/main" val="1932283644"/>
                    </a:ext>
                  </a:extLst>
                </a:gridCol>
                <a:gridCol w="1397129">
                  <a:extLst>
                    <a:ext uri="{9D8B030D-6E8A-4147-A177-3AD203B41FA5}">
                      <a16:colId xmlns:a16="http://schemas.microsoft.com/office/drawing/2014/main" val="4196353543"/>
                    </a:ext>
                  </a:extLst>
                </a:gridCol>
              </a:tblGrid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AISI 4340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0418865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Failure Parameter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11098373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Failure Parameter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3.44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80418864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Failure Parameter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-2.12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6689263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Failure Parameter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4731823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D5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Failure Parameter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8721801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Þ (kg^m-3)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Density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7830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2376115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 (GPa)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Young's Modulus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92269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(MPa)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Yield Stress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5754580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 (MPa)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Hardening Constant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6454338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Hardening Exponent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5118287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Strain Rate Constant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0.014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2810306"/>
                  </a:ext>
                </a:extLst>
              </a:tr>
              <a:tr h="364105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 Softening Exponent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1.03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6581503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Tm (K)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Melting Temperature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1519.9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3592301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ϵ (s^-1)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Strain Rate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1711772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 (K)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Temperature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18388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48015DC-6301-41A0-2DFB-B1C8F795C926}"/>
              </a:ext>
            </a:extLst>
          </p:cNvPr>
          <p:cNvSpPr txBox="1"/>
          <p:nvPr/>
        </p:nvSpPr>
        <p:spPr>
          <a:xfrm>
            <a:off x="614202" y="1317718"/>
            <a:ext cx="4622816" cy="557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hangingPunc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Material Properties the Johnson-Cook (JC) material the model used in the Computational model derived from [14]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DB9CF7-CF28-81F7-A85E-5D18A05789B0}"/>
              </a:ext>
            </a:extLst>
          </p:cNvPr>
          <p:cNvSpPr txBox="1"/>
          <p:nvPr/>
        </p:nvSpPr>
        <p:spPr>
          <a:xfrm>
            <a:off x="6096000" y="1237036"/>
            <a:ext cx="4889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 Deletion parameters given to PMSCs  Extracted from Uni-axial tensile test.</a:t>
            </a:r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E5144B7E-0317-8F32-05F5-0F692BF4D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258573"/>
              </p:ext>
            </p:extLst>
          </p:nvPr>
        </p:nvGraphicFramePr>
        <p:xfrm>
          <a:off x="6096000" y="1875371"/>
          <a:ext cx="5742960" cy="460787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53470">
                  <a:extLst>
                    <a:ext uri="{9D8B030D-6E8A-4147-A177-3AD203B41FA5}">
                      <a16:colId xmlns:a16="http://schemas.microsoft.com/office/drawing/2014/main" val="851907691"/>
                    </a:ext>
                  </a:extLst>
                </a:gridCol>
                <a:gridCol w="552660">
                  <a:extLst>
                    <a:ext uri="{9D8B030D-6E8A-4147-A177-3AD203B41FA5}">
                      <a16:colId xmlns:a16="http://schemas.microsoft.com/office/drawing/2014/main" val="2419766946"/>
                    </a:ext>
                  </a:extLst>
                </a:gridCol>
                <a:gridCol w="687988">
                  <a:extLst>
                    <a:ext uri="{9D8B030D-6E8A-4147-A177-3AD203B41FA5}">
                      <a16:colId xmlns:a16="http://schemas.microsoft.com/office/drawing/2014/main" val="3288136696"/>
                    </a:ext>
                  </a:extLst>
                </a:gridCol>
                <a:gridCol w="597229">
                  <a:extLst>
                    <a:ext uri="{9D8B030D-6E8A-4147-A177-3AD203B41FA5}">
                      <a16:colId xmlns:a16="http://schemas.microsoft.com/office/drawing/2014/main" val="663370236"/>
                    </a:ext>
                  </a:extLst>
                </a:gridCol>
                <a:gridCol w="717971">
                  <a:extLst>
                    <a:ext uri="{9D8B030D-6E8A-4147-A177-3AD203B41FA5}">
                      <a16:colId xmlns:a16="http://schemas.microsoft.com/office/drawing/2014/main" val="3861879831"/>
                    </a:ext>
                  </a:extLst>
                </a:gridCol>
                <a:gridCol w="717971">
                  <a:extLst>
                    <a:ext uri="{9D8B030D-6E8A-4147-A177-3AD203B41FA5}">
                      <a16:colId xmlns:a16="http://schemas.microsoft.com/office/drawing/2014/main" val="4109727244"/>
                    </a:ext>
                  </a:extLst>
                </a:gridCol>
                <a:gridCol w="623160">
                  <a:extLst>
                    <a:ext uri="{9D8B030D-6E8A-4147-A177-3AD203B41FA5}">
                      <a16:colId xmlns:a16="http://schemas.microsoft.com/office/drawing/2014/main" val="3490816411"/>
                    </a:ext>
                  </a:extLst>
                </a:gridCol>
                <a:gridCol w="574540">
                  <a:extLst>
                    <a:ext uri="{9D8B030D-6E8A-4147-A177-3AD203B41FA5}">
                      <a16:colId xmlns:a16="http://schemas.microsoft.com/office/drawing/2014/main" val="639233605"/>
                    </a:ext>
                  </a:extLst>
                </a:gridCol>
                <a:gridCol w="717971">
                  <a:extLst>
                    <a:ext uri="{9D8B030D-6E8A-4147-A177-3AD203B41FA5}">
                      <a16:colId xmlns:a16="http://schemas.microsoft.com/office/drawing/2014/main" val="822245069"/>
                    </a:ext>
                  </a:extLst>
                </a:gridCol>
              </a:tblGrid>
              <a:tr h="370146"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E(Pa)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µ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Global Density</a:t>
                      </a:r>
                    </a:p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rho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Yield</a:t>
                      </a:r>
                    </a:p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Stress (Pa)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Plastic Strain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Stress</a:t>
                      </a:r>
                    </a:p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Triaxiality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Displacement at Failure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9897449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1.21E+09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1216.446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2.01E+07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2.30E-03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3734194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2.15E+07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7574074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0.425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1.31E+09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1224.839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2.59E+07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3.40E-03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9445188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2.67E+07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3963934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0.425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1.33E+09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1233.349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3.16E+07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0.0255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3.20E-03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9579205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3.29E+07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0.0275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4834503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0.425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1.38E+09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1241.978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3.67E+07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3.50E-03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252989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3.77E+07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0.031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3307123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0.425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1.49E+09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1250.729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4.05E+07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0.032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3.80E-03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212567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4.15E+07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0.034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7590740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0.425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1.11E+09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1259.604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1.27E+07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0.0139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1.60E-03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1882068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1.29E+07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0.014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3080043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1.20E+09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1216.446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3.15E+07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0.03235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3.55E-03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5074369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3.27E+07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0.0327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7940620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1.45E+09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1224.839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3.65E+07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0.032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3.55E-03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289351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3.71E+07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8499380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1.59E+09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1233.349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3.69E+07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3.40E-03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584996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3.79E+07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446562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1.65E+09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1250.729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3.57E+07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0.025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2.94E-03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4061479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3.67E+07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0.0259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2896864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1.81E+09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1259.604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3.91E+07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0.0257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3.45E-03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7901889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4.10E+07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0.0259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9523879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Neat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1.19E+09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3.12E+07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3.40E-03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7666876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3.22E+07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9098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359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66948-D65D-09EA-17BE-A3772CA8D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30144E-76F0-81DB-0109-7E784EDC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Preliminary Projectile Impact Studies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5D667F-BE05-5CE7-2C36-2A9E83EEB9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F633A-1B7A-F5E0-D195-14629DF7E6F7}"/>
              </a:ext>
            </a:extLst>
          </p:cNvPr>
          <p:cNvSpPr txBox="1"/>
          <p:nvPr/>
        </p:nvSpPr>
        <p:spPr>
          <a:xfrm>
            <a:off x="271282" y="1103868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Projectile Impact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695E4-B0EA-9F21-75D6-EC2186039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1" y="1489528"/>
            <a:ext cx="4063002" cy="21461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C3EBC3-D750-32BE-4665-C0542DD04C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991430"/>
            <a:ext cx="4122057" cy="2234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38A131-6164-4C14-10A0-8A8736519D2D}"/>
              </a:ext>
            </a:extLst>
          </p:cNvPr>
          <p:cNvSpPr txBox="1"/>
          <p:nvPr/>
        </p:nvSpPr>
        <p:spPr>
          <a:xfrm>
            <a:off x="737454" y="3584729"/>
            <a:ext cx="4217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Face ER20-05        Back Face ER20-05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86D371-4830-1AE9-CD32-1BC3A66DD584}"/>
              </a:ext>
            </a:extLst>
          </p:cNvPr>
          <p:cNvSpPr txBox="1"/>
          <p:nvPr/>
        </p:nvSpPr>
        <p:spPr>
          <a:xfrm>
            <a:off x="657626" y="6190043"/>
            <a:ext cx="4217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Face LY15-05        Back Face LY15-05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EA0402-2C23-67CB-3152-0A4995A2CBB7}"/>
              </a:ext>
            </a:extLst>
          </p:cNvPr>
          <p:cNvCxnSpPr/>
          <p:nvPr/>
        </p:nvCxnSpPr>
        <p:spPr>
          <a:xfrm>
            <a:off x="4744569" y="2526954"/>
            <a:ext cx="496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16E2B-3467-DFA4-A1DE-DA4DFF2A2B77}"/>
              </a:ext>
            </a:extLst>
          </p:cNvPr>
          <p:cNvCxnSpPr/>
          <p:nvPr/>
        </p:nvCxnSpPr>
        <p:spPr>
          <a:xfrm>
            <a:off x="4766340" y="5190325"/>
            <a:ext cx="496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DB1B47-B351-F428-F965-E95D0559924C}"/>
              </a:ext>
            </a:extLst>
          </p:cNvPr>
          <p:cNvSpPr txBox="1"/>
          <p:nvPr/>
        </p:nvSpPr>
        <p:spPr>
          <a:xfrm>
            <a:off x="5287803" y="2100388"/>
            <a:ext cx="1954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ER, EH grade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t=20mm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d=0.6mm </a:t>
            </a:r>
          </a:p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=0.5,0.3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GI Sheets, 1Mesh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256374-42D0-DA7B-769D-1BD51B3D1D3A}"/>
              </a:ext>
            </a:extLst>
          </p:cNvPr>
          <p:cNvSpPr txBox="1"/>
          <p:nvPr/>
        </p:nvSpPr>
        <p:spPr>
          <a:xfrm>
            <a:off x="5251518" y="4778274"/>
            <a:ext cx="1954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LY, HY grade 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t=15 mm 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d=0.6mm</a:t>
            </a:r>
          </a:p>
          <a:p>
            <a:pPr algn="just"/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=0.5,0.3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1GI Sheet, 1 Mesh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E3B1A-1B5B-7E11-1AD6-A5907BD40E82}"/>
              </a:ext>
            </a:extLst>
          </p:cNvPr>
          <p:cNvSpPr txBox="1"/>
          <p:nvPr/>
        </p:nvSpPr>
        <p:spPr>
          <a:xfrm>
            <a:off x="7474859" y="1547262"/>
            <a:ext cx="4354286" cy="46782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Assertions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samples were subjected to ballistic testing using an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INSAS rifle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 distance of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100m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LY15_05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showed a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larger bullet impact 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compared to sample ER20_05.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Corrugated Mesh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Fragmentation upon Multi-hit.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LY20_05 had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more visible cracks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suggesting it absorbed more impact energy due to crack propagation.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823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B37B7-5C4B-109C-B79E-C3765C3C3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341F85-6122-E6E7-6741-F2F042A99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Preliminary Projectile Impact Studies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33E2FE-EBDF-B872-5FD8-D4050D3061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D57A80-3640-55B2-2AC9-94C978BAEC2D}"/>
              </a:ext>
            </a:extLst>
          </p:cNvPr>
          <p:cNvSpPr txBox="1"/>
          <p:nvPr/>
        </p:nvSpPr>
        <p:spPr>
          <a:xfrm>
            <a:off x="271282" y="1103868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Projectile Impact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04E0F-FAB9-4E93-0076-90155BE9E008}"/>
              </a:ext>
            </a:extLst>
          </p:cNvPr>
          <p:cNvSpPr txBox="1"/>
          <p:nvPr/>
        </p:nvSpPr>
        <p:spPr>
          <a:xfrm>
            <a:off x="737454" y="3584729"/>
            <a:ext cx="4217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Face ER20-03        Back Face ER20-03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5F13F0-C6F0-66C3-130C-3A582A451F68}"/>
              </a:ext>
            </a:extLst>
          </p:cNvPr>
          <p:cNvSpPr txBox="1"/>
          <p:nvPr/>
        </p:nvSpPr>
        <p:spPr>
          <a:xfrm>
            <a:off x="657626" y="6190043"/>
            <a:ext cx="4217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Face LY20-06        Back Face LY20-06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9F960-FC5B-27C1-A644-48FFEEBAEE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52" y="1533524"/>
            <a:ext cx="4143187" cy="2022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1BDEA5-4424-2511-6A35-B7A3F14C27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25" y="3970563"/>
            <a:ext cx="4193653" cy="209640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2C4324-FB89-8A29-6C32-ED362A8CE109}"/>
              </a:ext>
            </a:extLst>
          </p:cNvPr>
          <p:cNvCxnSpPr/>
          <p:nvPr/>
        </p:nvCxnSpPr>
        <p:spPr>
          <a:xfrm>
            <a:off x="4744569" y="2526954"/>
            <a:ext cx="496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EB229A-0700-F34D-EFBB-09C981CA33E1}"/>
              </a:ext>
            </a:extLst>
          </p:cNvPr>
          <p:cNvCxnSpPr/>
          <p:nvPr/>
        </p:nvCxnSpPr>
        <p:spPr>
          <a:xfrm>
            <a:off x="4795369" y="5132268"/>
            <a:ext cx="496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75D2C28-AD7C-2BB0-3F19-D99E76A64EF1}"/>
              </a:ext>
            </a:extLst>
          </p:cNvPr>
          <p:cNvSpPr txBox="1"/>
          <p:nvPr/>
        </p:nvSpPr>
        <p:spPr>
          <a:xfrm>
            <a:off x="7533776" y="1722681"/>
            <a:ext cx="4386942" cy="40010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Assertions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samples were subjected to ballistic testing using an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AK-47 rifle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 distance of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50m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Corrugated GI Sheets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front provided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stiffened layer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higher bending stiffness thereby distributing stresses over a larger area.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stiffness of LY556 epoxy and better bonding contributed to the larger impact area in LY25_06.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5A529-0E9E-BF55-63AE-F37F23778504}"/>
              </a:ext>
            </a:extLst>
          </p:cNvPr>
          <p:cNvSpPr txBox="1"/>
          <p:nvPr/>
        </p:nvSpPr>
        <p:spPr>
          <a:xfrm>
            <a:off x="5287803" y="2100388"/>
            <a:ext cx="1954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ER, EH grade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t=20mm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d=0.6mm </a:t>
            </a:r>
          </a:p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=0.5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GI Sheets, 1Mesh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006965-DB31-8B41-1C55-4C244E50A545}"/>
              </a:ext>
            </a:extLst>
          </p:cNvPr>
          <p:cNvSpPr txBox="1"/>
          <p:nvPr/>
        </p:nvSpPr>
        <p:spPr>
          <a:xfrm>
            <a:off x="5304355" y="4600291"/>
            <a:ext cx="1954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LY, HY grade 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t=20 mm 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d=0.6mm</a:t>
            </a:r>
          </a:p>
          <a:p>
            <a:pPr algn="just"/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=0.3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1GI Sheet, 1 Mesh</a:t>
            </a:r>
          </a:p>
        </p:txBody>
      </p:sp>
    </p:spTree>
    <p:extLst>
      <p:ext uri="{BB962C8B-B14F-4D97-AF65-F5344CB8AC3E}">
        <p14:creationId xmlns:p14="http://schemas.microsoft.com/office/powerpoint/2010/main" val="3093186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6EDD-FACA-0202-6473-FCA8AD08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CA60BA-8A1D-038B-FBD9-8466ED2A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Preliminary Projectile Impact Studies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45A97-EA35-C5CC-11EE-25A740744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A1ED51-5AF9-44EC-9917-B0C06C056441}"/>
              </a:ext>
            </a:extLst>
          </p:cNvPr>
          <p:cNvSpPr txBox="1"/>
          <p:nvPr/>
        </p:nvSpPr>
        <p:spPr>
          <a:xfrm>
            <a:off x="271282" y="1103868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Projectile Impact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96AF68-65D2-C01F-CAA9-F6E2256C523F}"/>
              </a:ext>
            </a:extLst>
          </p:cNvPr>
          <p:cNvSpPr txBox="1"/>
          <p:nvPr/>
        </p:nvSpPr>
        <p:spPr>
          <a:xfrm>
            <a:off x="737454" y="3584729"/>
            <a:ext cx="4217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Face LY80-04_2      Back Face LY80_04_2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D04DA-2C6A-9D87-5150-D7932CBFC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0" y="1480638"/>
            <a:ext cx="4321040" cy="2038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EA937-DEA6-1AC2-8CE8-63ACAC9A1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52" y="4107907"/>
            <a:ext cx="4375605" cy="1784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2C830-DFDA-028F-C1FD-8367FFF20EB1}"/>
              </a:ext>
            </a:extLst>
          </p:cNvPr>
          <p:cNvSpPr txBox="1"/>
          <p:nvPr/>
        </p:nvSpPr>
        <p:spPr>
          <a:xfrm>
            <a:off x="686653" y="5928787"/>
            <a:ext cx="4647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Face LY80-04_1          Side Face LY80_04_1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9E93B8-B261-E53A-EB82-2852B52C8801}"/>
              </a:ext>
            </a:extLst>
          </p:cNvPr>
          <p:cNvCxnSpPr/>
          <p:nvPr/>
        </p:nvCxnSpPr>
        <p:spPr>
          <a:xfrm>
            <a:off x="4976798" y="2454383"/>
            <a:ext cx="496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4CC787-FD57-EC77-F939-FA3E99BCE06B}"/>
              </a:ext>
            </a:extLst>
          </p:cNvPr>
          <p:cNvSpPr txBox="1"/>
          <p:nvPr/>
        </p:nvSpPr>
        <p:spPr>
          <a:xfrm>
            <a:off x="5505516" y="1897188"/>
            <a:ext cx="2114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LY, HY grade 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t=80 mm 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d=0.425mm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GI corrugated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Mesh corrugated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74D298-DEDC-FEF6-3356-E9A8DB7DA1CB}"/>
              </a:ext>
            </a:extLst>
          </p:cNvPr>
          <p:cNvCxnSpPr/>
          <p:nvPr/>
        </p:nvCxnSpPr>
        <p:spPr>
          <a:xfrm>
            <a:off x="5056626" y="5001640"/>
            <a:ext cx="496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CC3127-B93B-91A0-1A43-4F3B0A2941F4}"/>
              </a:ext>
            </a:extLst>
          </p:cNvPr>
          <p:cNvSpPr txBox="1"/>
          <p:nvPr/>
        </p:nvSpPr>
        <p:spPr>
          <a:xfrm>
            <a:off x="5512773" y="4458959"/>
            <a:ext cx="2114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LY, HY grade 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t=80 mm 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d=0.425mm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GI corrugated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Mesh corrugated.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5DEABC-BE9A-B536-D698-058C18D4827E}"/>
              </a:ext>
            </a:extLst>
          </p:cNvPr>
          <p:cNvSpPr txBox="1"/>
          <p:nvPr/>
        </p:nvSpPr>
        <p:spPr>
          <a:xfrm>
            <a:off x="7649028" y="1495924"/>
            <a:ext cx="4441371" cy="45550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Assertions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in the first figure, Ballistic testing using an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INSAS rifle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50m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sample showed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incomplete penetration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to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shots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fired and further delamination due to increased layering.</a:t>
            </a:r>
          </a:p>
          <a:p>
            <a:pPr algn="just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sample in the second figure was tested with an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 rifle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50m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sample showed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bullet’s trajectory deflection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resulting due to alternate corrugations.</a:t>
            </a:r>
          </a:p>
          <a:p>
            <a:pPr algn="just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increased damage along the thickness suggests the dominant effect of layering in structure with bullet deuteriation as a major contributor.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682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7CCCA3-B0DC-C00A-9BBD-F1D147BC4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327" y="304196"/>
            <a:ext cx="6455346" cy="41018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Manufacturing Procedure-2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62756C-6D35-5C41-EAA2-25FFD1D4F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5" t="15833" b="28333"/>
          <a:stretch/>
        </p:blipFill>
        <p:spPr>
          <a:xfrm>
            <a:off x="414282" y="1596044"/>
            <a:ext cx="1360932" cy="16171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C7071D-E094-798D-90A5-C4BCC2294BE4}"/>
              </a:ext>
            </a:extLst>
          </p:cNvPr>
          <p:cNvSpPr txBox="1"/>
          <p:nvPr/>
        </p:nvSpPr>
        <p:spPr>
          <a:xfrm>
            <a:off x="284319" y="1026686"/>
            <a:ext cx="216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Preparation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950225-9F01-AADC-E16C-FD5296DEA548}"/>
              </a:ext>
            </a:extLst>
          </p:cNvPr>
          <p:cNvCxnSpPr>
            <a:cxnSpLocks/>
          </p:cNvCxnSpPr>
          <p:nvPr/>
        </p:nvCxnSpPr>
        <p:spPr>
          <a:xfrm flipV="1">
            <a:off x="4149706" y="2470388"/>
            <a:ext cx="609101" cy="100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1BE2811-4224-1617-6EE6-3177B7C9DF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9" t="12708" r="10988" b="44583"/>
          <a:stretch/>
        </p:blipFill>
        <p:spPr>
          <a:xfrm>
            <a:off x="2452215" y="1596044"/>
            <a:ext cx="1360932" cy="161711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BA3797-1BDB-1B52-1335-92D44EB1D4E8}"/>
              </a:ext>
            </a:extLst>
          </p:cNvPr>
          <p:cNvSpPr txBox="1"/>
          <p:nvPr/>
        </p:nvSpPr>
        <p:spPr>
          <a:xfrm>
            <a:off x="1939922" y="2178002"/>
            <a:ext cx="51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  <a:endParaRPr lang="en-IN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ACAF18-BB03-A107-8A03-DDDE2785A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782" y="1605100"/>
            <a:ext cx="1308143" cy="16080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A0264B-E4DE-4806-F6B4-787B30D8ACFF}"/>
              </a:ext>
            </a:extLst>
          </p:cNvPr>
          <p:cNvCxnSpPr>
            <a:cxnSpLocks/>
          </p:cNvCxnSpPr>
          <p:nvPr/>
        </p:nvCxnSpPr>
        <p:spPr>
          <a:xfrm flipV="1">
            <a:off x="6522646" y="2480431"/>
            <a:ext cx="609101" cy="100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720AA7A-E93D-F925-2900-D11E9459D9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9" r="4270" b="19155"/>
          <a:stretch/>
        </p:blipFill>
        <p:spPr>
          <a:xfrm>
            <a:off x="7296456" y="1596044"/>
            <a:ext cx="1480324" cy="161710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AD654F-4786-1C8E-D4B4-D781840EAAAD}"/>
              </a:ext>
            </a:extLst>
          </p:cNvPr>
          <p:cNvSpPr txBox="1"/>
          <p:nvPr/>
        </p:nvSpPr>
        <p:spPr>
          <a:xfrm>
            <a:off x="8969382" y="2178001"/>
            <a:ext cx="51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  <a:endParaRPr lang="en-IN" sz="2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4FF333F-F5BE-89BC-BFC1-9BC197F7B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674" y="1596044"/>
            <a:ext cx="1605426" cy="15768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D5A730-CC5E-A836-4CEA-E914F825217E}"/>
              </a:ext>
            </a:extLst>
          </p:cNvPr>
          <p:cNvCxnSpPr>
            <a:cxnSpLocks/>
          </p:cNvCxnSpPr>
          <p:nvPr/>
        </p:nvCxnSpPr>
        <p:spPr>
          <a:xfrm>
            <a:off x="11339513" y="2428875"/>
            <a:ext cx="51911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E7960A8-413A-9924-354C-52828D2CC928}"/>
              </a:ext>
            </a:extLst>
          </p:cNvPr>
          <p:cNvCxnSpPr>
            <a:cxnSpLocks/>
          </p:cNvCxnSpPr>
          <p:nvPr/>
        </p:nvCxnSpPr>
        <p:spPr>
          <a:xfrm>
            <a:off x="11830050" y="2428875"/>
            <a:ext cx="0" cy="244316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3504FA-5DFA-1E3C-EA93-B993A3DB44BF}"/>
              </a:ext>
            </a:extLst>
          </p:cNvPr>
          <p:cNvCxnSpPr>
            <a:cxnSpLocks/>
          </p:cNvCxnSpPr>
          <p:nvPr/>
        </p:nvCxnSpPr>
        <p:spPr>
          <a:xfrm flipH="1">
            <a:off x="11339513" y="4872036"/>
            <a:ext cx="5191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65378531-2DBD-2F2F-8BE3-CA6B55F40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8" t="62066" r="32968" b="12415"/>
          <a:stretch/>
        </p:blipFill>
        <p:spPr>
          <a:xfrm>
            <a:off x="9649403" y="4186160"/>
            <a:ext cx="1557021" cy="161710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0AB3120-1B2F-C1EF-0399-92D7B3427104}"/>
              </a:ext>
            </a:extLst>
          </p:cNvPr>
          <p:cNvCxnSpPr>
            <a:cxnSpLocks/>
          </p:cNvCxnSpPr>
          <p:nvPr/>
        </p:nvCxnSpPr>
        <p:spPr>
          <a:xfrm flipH="1">
            <a:off x="8845831" y="5022758"/>
            <a:ext cx="670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6E323835-57F8-6ED3-CD85-04BB7C7EA0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" t="20356" r="-402" b="16990"/>
          <a:stretch/>
        </p:blipFill>
        <p:spPr>
          <a:xfrm>
            <a:off x="7244631" y="4214204"/>
            <a:ext cx="1557022" cy="161710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6A5A236-8194-2C96-F261-BEF140E8E5FE}"/>
              </a:ext>
            </a:extLst>
          </p:cNvPr>
          <p:cNvCxnSpPr>
            <a:cxnSpLocks/>
          </p:cNvCxnSpPr>
          <p:nvPr/>
        </p:nvCxnSpPr>
        <p:spPr>
          <a:xfrm flipH="1">
            <a:off x="6522646" y="5022758"/>
            <a:ext cx="6091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738544C8-5E7D-9BDB-F45B-7BC0122BBF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2" b="56389"/>
          <a:stretch/>
        </p:blipFill>
        <p:spPr>
          <a:xfrm>
            <a:off x="4921446" y="4186160"/>
            <a:ext cx="1557022" cy="161711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2439F2F-A921-FFE1-FC56-6455C7EAD374}"/>
              </a:ext>
            </a:extLst>
          </p:cNvPr>
          <p:cNvCxnSpPr>
            <a:cxnSpLocks/>
          </p:cNvCxnSpPr>
          <p:nvPr/>
        </p:nvCxnSpPr>
        <p:spPr>
          <a:xfrm flipH="1">
            <a:off x="4185982" y="5002089"/>
            <a:ext cx="5365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E74B30BC-B88F-BDE4-450F-3E8CCB1EE47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t="4435" r="15911" b="8611"/>
          <a:stretch/>
        </p:blipFill>
        <p:spPr>
          <a:xfrm>
            <a:off x="2507336" y="4172865"/>
            <a:ext cx="1557023" cy="165844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9C0D3CF-D340-3BD9-9F09-AAAB6D3B4EA8}"/>
              </a:ext>
            </a:extLst>
          </p:cNvPr>
          <p:cNvSpPr txBox="1"/>
          <p:nvPr/>
        </p:nvSpPr>
        <p:spPr>
          <a:xfrm>
            <a:off x="414282" y="3429000"/>
            <a:ext cx="33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Epoxy LY556 and Hardener HY951 were chosen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Miturska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B03CF64-D7E8-FF47-AF5E-488654667839}"/>
              </a:ext>
            </a:extLst>
          </p:cNvPr>
          <p:cNvSpPr txBox="1"/>
          <p:nvPr/>
        </p:nvSpPr>
        <p:spPr>
          <a:xfrm>
            <a:off x="4590906" y="3345442"/>
            <a:ext cx="219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were weighed and mixed initially hand stirred in 2:1 ratio for 2-3 minutes.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E49749-F39D-DD34-E41D-18C14A3714FC}"/>
              </a:ext>
            </a:extLst>
          </p:cNvPr>
          <p:cNvSpPr txBox="1"/>
          <p:nvPr/>
        </p:nvSpPr>
        <p:spPr>
          <a:xfrm>
            <a:off x="7335160" y="3351256"/>
            <a:ext cx="3942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mixture was further mixed using overhead stirrer at a speed of 800rpm for 7-8minutes. [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Miturska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664A56-206D-3B83-1147-2C65420147D5}"/>
              </a:ext>
            </a:extLst>
          </p:cNvPr>
          <p:cNvSpPr txBox="1"/>
          <p:nvPr/>
        </p:nvSpPr>
        <p:spPr>
          <a:xfrm>
            <a:off x="9481675" y="5853342"/>
            <a:ext cx="234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molds were stuck using similar process in phase 1 and mixture was poured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E60AE94-072D-9296-A790-E9821AC9E580}"/>
              </a:ext>
            </a:extLst>
          </p:cNvPr>
          <p:cNvSpPr txBox="1"/>
          <p:nvPr/>
        </p:nvSpPr>
        <p:spPr>
          <a:xfrm>
            <a:off x="8868355" y="4716358"/>
            <a:ext cx="816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Dry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24hrs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F03CE0-295E-C8B5-9493-A504CAA5B1BA}"/>
              </a:ext>
            </a:extLst>
          </p:cNvPr>
          <p:cNvSpPr txBox="1"/>
          <p:nvPr/>
        </p:nvSpPr>
        <p:spPr>
          <a:xfrm>
            <a:off x="6975297" y="5892887"/>
            <a:ext cx="2348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specimens were removed from the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molds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post-cured in a hot-air oven at 120°C for 12 hours.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FFECE85-165C-C6C7-B296-B24FCD999EB0}"/>
              </a:ext>
            </a:extLst>
          </p:cNvPr>
          <p:cNvSpPr txBox="1"/>
          <p:nvPr/>
        </p:nvSpPr>
        <p:spPr>
          <a:xfrm>
            <a:off x="4879653" y="5877726"/>
            <a:ext cx="1810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Samples had been initially finished with 120-grit sandpaper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C7595EF-E37B-50A7-29B3-AAFDF37EBD50}"/>
              </a:ext>
            </a:extLst>
          </p:cNvPr>
          <p:cNvSpPr txBox="1"/>
          <p:nvPr/>
        </p:nvSpPr>
        <p:spPr>
          <a:xfrm>
            <a:off x="2326813" y="5892886"/>
            <a:ext cx="2394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finished samples were polished on a BAINPOL METCO machine at 120 rpm using 220-grit paper.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2ADD916-B34F-F1CC-0E70-C8C67B3E49CD}"/>
              </a:ext>
            </a:extLst>
          </p:cNvPr>
          <p:cNvCxnSpPr>
            <a:cxnSpLocks/>
          </p:cNvCxnSpPr>
          <p:nvPr/>
        </p:nvCxnSpPr>
        <p:spPr>
          <a:xfrm flipH="1">
            <a:off x="1659521" y="5039523"/>
            <a:ext cx="5365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B5E481-0273-E3F2-54FE-B4DF748A2D7B}"/>
              </a:ext>
            </a:extLst>
          </p:cNvPr>
          <p:cNvGrpSpPr/>
          <p:nvPr/>
        </p:nvGrpSpPr>
        <p:grpSpPr>
          <a:xfrm>
            <a:off x="414282" y="4144818"/>
            <a:ext cx="1178537" cy="1658448"/>
            <a:chOff x="414282" y="4144818"/>
            <a:chExt cx="1178537" cy="16584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6BC26B4-96BF-3522-2BFF-3608FEAB7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9" t="17047" r="42839" b="30171"/>
            <a:stretch/>
          </p:blipFill>
          <p:spPr>
            <a:xfrm>
              <a:off x="414282" y="4144818"/>
              <a:ext cx="305457" cy="165844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A8B0C2-D006-84A8-C7FB-A15A67E36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9" t="17047" r="42839" b="30171"/>
            <a:stretch/>
          </p:blipFill>
          <p:spPr>
            <a:xfrm>
              <a:off x="700099" y="4144818"/>
              <a:ext cx="305457" cy="16584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10622B-5D2B-1F2B-B592-AD6BAC82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9" t="17047" r="42839" b="30171"/>
            <a:stretch/>
          </p:blipFill>
          <p:spPr>
            <a:xfrm>
              <a:off x="995554" y="4144818"/>
              <a:ext cx="305457" cy="16584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2C31D2-DEBC-4ED4-71E2-EB160007B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9" t="17047" r="42839" b="30171"/>
            <a:stretch/>
          </p:blipFill>
          <p:spPr>
            <a:xfrm>
              <a:off x="1287362" y="4144818"/>
              <a:ext cx="305457" cy="1658448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63C1E31-970C-3DA3-1A63-BAF118AD81E9}"/>
              </a:ext>
            </a:extLst>
          </p:cNvPr>
          <p:cNvSpPr/>
          <p:nvPr/>
        </p:nvSpPr>
        <p:spPr>
          <a:xfrm>
            <a:off x="414282" y="4144818"/>
            <a:ext cx="1201059" cy="168649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DCEA53-77D3-9165-6083-880168D06595}"/>
              </a:ext>
            </a:extLst>
          </p:cNvPr>
          <p:cNvSpPr txBox="1"/>
          <p:nvPr/>
        </p:nvSpPr>
        <p:spPr>
          <a:xfrm>
            <a:off x="359200" y="5921978"/>
            <a:ext cx="1469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Tensile Samples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06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DF311B-47B6-3762-C43E-CF1D63692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327" y="304196"/>
            <a:ext cx="6455346" cy="41018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Manufacturing Procedure-2</a:t>
            </a:r>
            <a:endParaRPr lang="en-IN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59D13-F906-4D08-72E8-604130CA1D30}"/>
              </a:ext>
            </a:extLst>
          </p:cNvPr>
          <p:cNvSpPr txBox="1"/>
          <p:nvPr/>
        </p:nvSpPr>
        <p:spPr>
          <a:xfrm>
            <a:off x="198594" y="841887"/>
            <a:ext cx="2773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Experiment- 2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A0B786-3992-5591-8921-02A01645F44D}"/>
              </a:ext>
            </a:extLst>
          </p:cNvPr>
          <p:cNvSpPr txBox="1"/>
          <p:nvPr/>
        </p:nvSpPr>
        <p:spPr>
          <a:xfrm>
            <a:off x="198595" y="1466196"/>
            <a:ext cx="293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 Pre-Processing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54C954-A35C-E896-6E40-11B6BC9AFC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9" y="1835528"/>
            <a:ext cx="1533112" cy="135564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C56416-BF44-1336-670D-E7913E87EC58}"/>
              </a:ext>
            </a:extLst>
          </p:cNvPr>
          <p:cNvCxnSpPr>
            <a:cxnSpLocks/>
          </p:cNvCxnSpPr>
          <p:nvPr/>
        </p:nvCxnSpPr>
        <p:spPr>
          <a:xfrm>
            <a:off x="2047177" y="2494718"/>
            <a:ext cx="6708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D3AB13-354D-F932-9EB9-49A6830D63A4}"/>
              </a:ext>
            </a:extLst>
          </p:cNvPr>
          <p:cNvSpPr txBox="1"/>
          <p:nvPr/>
        </p:nvSpPr>
        <p:spPr>
          <a:xfrm>
            <a:off x="198595" y="3254096"/>
            <a:ext cx="1614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Sand was obtained from the same area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59A5E-A807-D9C4-2743-E28BA93D9A51}"/>
              </a:ext>
            </a:extLst>
          </p:cNvPr>
          <p:cNvSpPr txBox="1"/>
          <p:nvPr/>
        </p:nvSpPr>
        <p:spPr>
          <a:xfrm>
            <a:off x="1733929" y="2179406"/>
            <a:ext cx="1152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 Dry</a:t>
            </a:r>
          </a:p>
          <a:p>
            <a:pPr algn="ctr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+Iso Propyl Wash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3CF2BA-31B2-F72C-A534-A20D96C99D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1" b="23810"/>
          <a:stretch/>
        </p:blipFill>
        <p:spPr>
          <a:xfrm>
            <a:off x="2804505" y="1835530"/>
            <a:ext cx="1578477" cy="135564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9DDB83-458D-9F2C-001C-F8179D1C3875}"/>
              </a:ext>
            </a:extLst>
          </p:cNvPr>
          <p:cNvSpPr txBox="1"/>
          <p:nvPr/>
        </p:nvSpPr>
        <p:spPr>
          <a:xfrm>
            <a:off x="2647997" y="3239748"/>
            <a:ext cx="2029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sand was dried in a blast furnace at 140°C for 6 hours to remove residual moisture.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B8DAD9-608F-D1DB-0C76-258B3811584F}"/>
              </a:ext>
            </a:extLst>
          </p:cNvPr>
          <p:cNvCxnSpPr>
            <a:cxnSpLocks/>
          </p:cNvCxnSpPr>
          <p:nvPr/>
        </p:nvCxnSpPr>
        <p:spPr>
          <a:xfrm>
            <a:off x="4520111" y="2494720"/>
            <a:ext cx="8452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977EAE2-B5D6-6883-F278-7BE4FBB33429}"/>
              </a:ext>
            </a:extLst>
          </p:cNvPr>
          <p:cNvSpPr txBox="1"/>
          <p:nvPr/>
        </p:nvSpPr>
        <p:spPr>
          <a:xfrm>
            <a:off x="4382982" y="2183513"/>
            <a:ext cx="11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Dried Sand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9804F36-4637-24A6-18E9-2EAA005119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167" r="691" b="27708"/>
          <a:stretch/>
        </p:blipFill>
        <p:spPr>
          <a:xfrm>
            <a:off x="5535583" y="1785436"/>
            <a:ext cx="1544939" cy="140574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1B440D0-43E3-C736-87D6-0A992CA24B46}"/>
              </a:ext>
            </a:extLst>
          </p:cNvPr>
          <p:cNvSpPr txBox="1"/>
          <p:nvPr/>
        </p:nvSpPr>
        <p:spPr>
          <a:xfrm>
            <a:off x="5363586" y="3206036"/>
            <a:ext cx="20297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 was milled using PULVERISETTE 7, to get particle size &lt; 0.1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μm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precise grain distribution.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B0EF54-4388-0C34-DE29-71ACEE299064}"/>
              </a:ext>
            </a:extLst>
          </p:cNvPr>
          <p:cNvCxnSpPr>
            <a:cxnSpLocks/>
          </p:cNvCxnSpPr>
          <p:nvPr/>
        </p:nvCxnSpPr>
        <p:spPr>
          <a:xfrm>
            <a:off x="7278288" y="2460512"/>
            <a:ext cx="6367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0C38B20-5B14-48CF-DEE2-0A683BADC4E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t="30000" r="10349" b="28306"/>
          <a:stretch/>
        </p:blipFill>
        <p:spPr bwMode="auto">
          <a:xfrm>
            <a:off x="8072200" y="1785436"/>
            <a:ext cx="1442296" cy="140574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7E09126-40BF-F01A-9351-A56D76393289}"/>
              </a:ext>
            </a:extLst>
          </p:cNvPr>
          <p:cNvSpPr txBox="1"/>
          <p:nvPr/>
        </p:nvSpPr>
        <p:spPr>
          <a:xfrm>
            <a:off x="8009179" y="3254098"/>
            <a:ext cx="1609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Sieving for 15 min using Electrical Sieve Shaker.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E33391-1D12-5D1C-BB86-4BF12EFF76C8}"/>
              </a:ext>
            </a:extLst>
          </p:cNvPr>
          <p:cNvSpPr txBox="1"/>
          <p:nvPr/>
        </p:nvSpPr>
        <p:spPr>
          <a:xfrm>
            <a:off x="7000060" y="2179408"/>
            <a:ext cx="11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2DE35E2-2CCA-E619-D26B-F3AA41D8440C}"/>
              </a:ext>
            </a:extLst>
          </p:cNvPr>
          <p:cNvCxnSpPr>
            <a:cxnSpLocks/>
          </p:cNvCxnSpPr>
          <p:nvPr/>
        </p:nvCxnSpPr>
        <p:spPr>
          <a:xfrm flipV="1">
            <a:off x="10043962" y="2317907"/>
            <a:ext cx="913855" cy="19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CE23614-198D-7363-48E4-D66CB3BCA2D0}"/>
              </a:ext>
            </a:extLst>
          </p:cNvPr>
          <p:cNvCxnSpPr>
            <a:cxnSpLocks/>
          </p:cNvCxnSpPr>
          <p:nvPr/>
        </p:nvCxnSpPr>
        <p:spPr>
          <a:xfrm>
            <a:off x="10065394" y="1638507"/>
            <a:ext cx="0" cy="19077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22CD4D-51A5-30B2-7555-3AFCD7134C8E}"/>
              </a:ext>
            </a:extLst>
          </p:cNvPr>
          <p:cNvCxnSpPr>
            <a:cxnSpLocks/>
          </p:cNvCxnSpPr>
          <p:nvPr/>
        </p:nvCxnSpPr>
        <p:spPr>
          <a:xfrm>
            <a:off x="10065394" y="2891090"/>
            <a:ext cx="9138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92B50FF-7FFE-6859-9FBA-C2C29D04C722}"/>
              </a:ext>
            </a:extLst>
          </p:cNvPr>
          <p:cNvCxnSpPr>
            <a:cxnSpLocks/>
          </p:cNvCxnSpPr>
          <p:nvPr/>
        </p:nvCxnSpPr>
        <p:spPr>
          <a:xfrm>
            <a:off x="10043962" y="3546244"/>
            <a:ext cx="9138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9B4E5E-0CA7-54CE-F4E1-E7921A494334}"/>
              </a:ext>
            </a:extLst>
          </p:cNvPr>
          <p:cNvCxnSpPr>
            <a:cxnSpLocks/>
          </p:cNvCxnSpPr>
          <p:nvPr/>
        </p:nvCxnSpPr>
        <p:spPr>
          <a:xfrm>
            <a:off x="10043962" y="1658213"/>
            <a:ext cx="9138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39C5F48-AEE4-C88D-E4E9-7FB40B7797E2}"/>
              </a:ext>
            </a:extLst>
          </p:cNvPr>
          <p:cNvCxnSpPr/>
          <p:nvPr/>
        </p:nvCxnSpPr>
        <p:spPr>
          <a:xfrm>
            <a:off x="9627244" y="2456406"/>
            <a:ext cx="43815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F1618D79-5619-45B9-80F1-70FCD1489E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3554" r="37906" b="42678"/>
          <a:stretch/>
        </p:blipFill>
        <p:spPr>
          <a:xfrm>
            <a:off x="11087810" y="1340741"/>
            <a:ext cx="623075" cy="5517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6" name="Picture 6" descr="Brown 150 Micron Silica Sand, For Construction, Packaging Size: 40kg at Rs  125/bag in Surat">
            <a:extLst>
              <a:ext uri="{FF2B5EF4-FFF2-40B4-BE49-F238E27FC236}">
                <a16:creationId xmlns:a16="http://schemas.microsoft.com/office/drawing/2014/main" id="{99EB1D3B-93D1-C2B9-E58E-EE60AAFD4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72" t="30920" r="14123" b="51875"/>
          <a:stretch/>
        </p:blipFill>
        <p:spPr bwMode="auto">
          <a:xfrm>
            <a:off x="11087811" y="1993100"/>
            <a:ext cx="622348" cy="55179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0BC3EEE-53DC-0D92-29A5-C4F8E27AE6AB}"/>
              </a:ext>
            </a:extLst>
          </p:cNvPr>
          <p:cNvSpPr txBox="1"/>
          <p:nvPr/>
        </p:nvSpPr>
        <p:spPr>
          <a:xfrm>
            <a:off x="10156848" y="1388347"/>
            <a:ext cx="1034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 µm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D4781A1-E4C1-A2CE-69BA-6F843018430C}"/>
              </a:ext>
            </a:extLst>
          </p:cNvPr>
          <p:cNvSpPr txBox="1"/>
          <p:nvPr/>
        </p:nvSpPr>
        <p:spPr>
          <a:xfrm>
            <a:off x="10156848" y="2029744"/>
            <a:ext cx="1034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µm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EC7CF46-0C32-3CFD-E624-A016C387A5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87811" y="2667171"/>
            <a:ext cx="622348" cy="5812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48" name="Picture 2047">
            <a:extLst>
              <a:ext uri="{FF2B5EF4-FFF2-40B4-BE49-F238E27FC236}">
                <a16:creationId xmlns:a16="http://schemas.microsoft.com/office/drawing/2014/main" id="{D1EEA475-A9CA-28AD-4FB6-F70E68372C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72429" y="3370652"/>
            <a:ext cx="657961" cy="58119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49" name="TextBox 2048">
            <a:extLst>
              <a:ext uri="{FF2B5EF4-FFF2-40B4-BE49-F238E27FC236}">
                <a16:creationId xmlns:a16="http://schemas.microsoft.com/office/drawing/2014/main" id="{460B804D-DEF4-C33E-32CE-E20EA3D1D81A}"/>
              </a:ext>
            </a:extLst>
          </p:cNvPr>
          <p:cNvSpPr txBox="1"/>
          <p:nvPr/>
        </p:nvSpPr>
        <p:spPr>
          <a:xfrm>
            <a:off x="10173957" y="2627577"/>
            <a:ext cx="1034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425 µm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8D554096-1FB9-51B1-9FD9-8198D85CB24F}"/>
              </a:ext>
            </a:extLst>
          </p:cNvPr>
          <p:cNvSpPr txBox="1"/>
          <p:nvPr/>
        </p:nvSpPr>
        <p:spPr>
          <a:xfrm>
            <a:off x="10180007" y="3263158"/>
            <a:ext cx="1034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 µm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D2E15E6E-C849-FC38-9EB8-0E589405CEFF}"/>
              </a:ext>
            </a:extLst>
          </p:cNvPr>
          <p:cNvSpPr txBox="1"/>
          <p:nvPr/>
        </p:nvSpPr>
        <p:spPr>
          <a:xfrm>
            <a:off x="214690" y="4198535"/>
            <a:ext cx="216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Mold Preparation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382F8095-FE75-CFE3-C43D-C500074C8D4A}"/>
              </a:ext>
            </a:extLst>
          </p:cNvPr>
          <p:cNvCxnSpPr>
            <a:cxnSpLocks/>
          </p:cNvCxnSpPr>
          <p:nvPr/>
        </p:nvCxnSpPr>
        <p:spPr>
          <a:xfrm flipH="1">
            <a:off x="316299" y="4154524"/>
            <a:ext cx="11483372" cy="0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56" name="TextBox 2055">
            <a:extLst>
              <a:ext uri="{FF2B5EF4-FFF2-40B4-BE49-F238E27FC236}">
                <a16:creationId xmlns:a16="http://schemas.microsoft.com/office/drawing/2014/main" id="{1EDA7BDE-FCBC-B823-CCC4-3175E21F4A7D}"/>
              </a:ext>
            </a:extLst>
          </p:cNvPr>
          <p:cNvSpPr txBox="1"/>
          <p:nvPr/>
        </p:nvSpPr>
        <p:spPr>
          <a:xfrm>
            <a:off x="316300" y="5983517"/>
            <a:ext cx="193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 model of the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Tensile, impact and flexural sample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57" name="Straight Arrow Connector 2056">
            <a:extLst>
              <a:ext uri="{FF2B5EF4-FFF2-40B4-BE49-F238E27FC236}">
                <a16:creationId xmlns:a16="http://schemas.microsoft.com/office/drawing/2014/main" id="{7BFE52AA-70CE-C886-0C7C-C777F68EB6FD}"/>
              </a:ext>
            </a:extLst>
          </p:cNvPr>
          <p:cNvCxnSpPr>
            <a:cxnSpLocks/>
          </p:cNvCxnSpPr>
          <p:nvPr/>
        </p:nvCxnSpPr>
        <p:spPr>
          <a:xfrm>
            <a:off x="2321905" y="5328518"/>
            <a:ext cx="7213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1" name="Picture 2060">
            <a:extLst>
              <a:ext uri="{FF2B5EF4-FFF2-40B4-BE49-F238E27FC236}">
                <a16:creationId xmlns:a16="http://schemas.microsoft.com/office/drawing/2014/main" id="{267981CD-AF85-797E-6F46-F05C5586AB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6307" y="4631106"/>
            <a:ext cx="1794454" cy="135240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63" name="TextBox 2062">
            <a:extLst>
              <a:ext uri="{FF2B5EF4-FFF2-40B4-BE49-F238E27FC236}">
                <a16:creationId xmlns:a16="http://schemas.microsoft.com/office/drawing/2014/main" id="{A3876E05-9E63-6785-0B35-AC9485DB5BB6}"/>
              </a:ext>
            </a:extLst>
          </p:cNvPr>
          <p:cNvSpPr txBox="1"/>
          <p:nvPr/>
        </p:nvSpPr>
        <p:spPr>
          <a:xfrm>
            <a:off x="2804506" y="5983517"/>
            <a:ext cx="273107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molds were 3D-printed with TPU (90% infill) using a 0.4 mm nozzle at 200°C, 60°C bed temperature, and 50 mm/s speed.</a:t>
            </a:r>
          </a:p>
        </p:txBody>
      </p:sp>
      <p:cxnSp>
        <p:nvCxnSpPr>
          <p:cNvPr id="2065" name="Straight Arrow Connector 2064">
            <a:extLst>
              <a:ext uri="{FF2B5EF4-FFF2-40B4-BE49-F238E27FC236}">
                <a16:creationId xmlns:a16="http://schemas.microsoft.com/office/drawing/2014/main" id="{38AFD56A-46F4-5424-D53B-BA625FB2CC10}"/>
              </a:ext>
            </a:extLst>
          </p:cNvPr>
          <p:cNvCxnSpPr>
            <a:cxnSpLocks/>
          </p:cNvCxnSpPr>
          <p:nvPr/>
        </p:nvCxnSpPr>
        <p:spPr>
          <a:xfrm>
            <a:off x="5190488" y="5328518"/>
            <a:ext cx="14643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7" name="TextBox 2066">
            <a:extLst>
              <a:ext uri="{FF2B5EF4-FFF2-40B4-BE49-F238E27FC236}">
                <a16:creationId xmlns:a16="http://schemas.microsoft.com/office/drawing/2014/main" id="{D0DB234D-E8FE-DFAD-71D0-BC36C2DA0078}"/>
              </a:ext>
            </a:extLst>
          </p:cNvPr>
          <p:cNvSpPr txBox="1"/>
          <p:nvPr/>
        </p:nvSpPr>
        <p:spPr>
          <a:xfrm>
            <a:off x="5310199" y="4979372"/>
            <a:ext cx="11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Molds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69" name="Picture 2068">
            <a:extLst>
              <a:ext uri="{FF2B5EF4-FFF2-40B4-BE49-F238E27FC236}">
                <a16:creationId xmlns:a16="http://schemas.microsoft.com/office/drawing/2014/main" id="{FEE2B09E-2EAF-59B3-D4D8-D34A250FF3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1" t="1861" r="25268" b="3935"/>
          <a:stretch/>
        </p:blipFill>
        <p:spPr>
          <a:xfrm>
            <a:off x="10423402" y="4567867"/>
            <a:ext cx="1328813" cy="14451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70" name="TextBox 2069">
            <a:extLst>
              <a:ext uri="{FF2B5EF4-FFF2-40B4-BE49-F238E27FC236}">
                <a16:creationId xmlns:a16="http://schemas.microsoft.com/office/drawing/2014/main" id="{564F05CB-D911-C3E8-98A6-758EF9CBB6DF}"/>
              </a:ext>
            </a:extLst>
          </p:cNvPr>
          <p:cNvSpPr txBox="1"/>
          <p:nvPr/>
        </p:nvSpPr>
        <p:spPr>
          <a:xfrm>
            <a:off x="6796909" y="6081217"/>
            <a:ext cx="159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Sample Mold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72" name="Picture 2071">
            <a:extLst>
              <a:ext uri="{FF2B5EF4-FFF2-40B4-BE49-F238E27FC236}">
                <a16:creationId xmlns:a16="http://schemas.microsoft.com/office/drawing/2014/main" id="{F71317B0-CF78-5692-3CE9-9D8F17152ED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3" t="4435" r="24763" b="6294"/>
          <a:stretch/>
        </p:blipFill>
        <p:spPr>
          <a:xfrm rot="16200000">
            <a:off x="8648512" y="4642724"/>
            <a:ext cx="1462089" cy="13288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73" name="TextBox 2072">
            <a:extLst>
              <a:ext uri="{FF2B5EF4-FFF2-40B4-BE49-F238E27FC236}">
                <a16:creationId xmlns:a16="http://schemas.microsoft.com/office/drawing/2014/main" id="{CDC8D0BE-3D70-78C7-B5CF-353369D58770}"/>
              </a:ext>
            </a:extLst>
          </p:cNvPr>
          <p:cNvSpPr txBox="1"/>
          <p:nvPr/>
        </p:nvSpPr>
        <p:spPr>
          <a:xfrm>
            <a:off x="8621094" y="6081217"/>
            <a:ext cx="159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Tensile Sample Mold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75" name="Picture 2074">
            <a:extLst>
              <a:ext uri="{FF2B5EF4-FFF2-40B4-BE49-F238E27FC236}">
                <a16:creationId xmlns:a16="http://schemas.microsoft.com/office/drawing/2014/main" id="{2A15B470-93D7-1231-7273-CAF72A50373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3" t="13312" r="10716" b="12305"/>
          <a:stretch/>
        </p:blipFill>
        <p:spPr>
          <a:xfrm>
            <a:off x="6877743" y="4576086"/>
            <a:ext cx="1422462" cy="14620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76" name="TextBox 2075">
            <a:extLst>
              <a:ext uri="{FF2B5EF4-FFF2-40B4-BE49-F238E27FC236}">
                <a16:creationId xmlns:a16="http://schemas.microsoft.com/office/drawing/2014/main" id="{99066D6B-4200-30B8-02E2-3319E5576194}"/>
              </a:ext>
            </a:extLst>
          </p:cNvPr>
          <p:cNvSpPr txBox="1"/>
          <p:nvPr/>
        </p:nvSpPr>
        <p:spPr>
          <a:xfrm>
            <a:off x="10288058" y="6091346"/>
            <a:ext cx="159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Flexural Sample Mold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BEF2CF-A51E-99DD-D559-6106383A7056}"/>
              </a:ext>
            </a:extLst>
          </p:cNvPr>
          <p:cNvGrpSpPr/>
          <p:nvPr/>
        </p:nvGrpSpPr>
        <p:grpSpPr>
          <a:xfrm>
            <a:off x="340223" y="4576088"/>
            <a:ext cx="1907098" cy="1436899"/>
            <a:chOff x="340223" y="4576088"/>
            <a:chExt cx="1907098" cy="14369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3FD956-D049-3C94-D415-6B4B07FB7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51534" y="4717210"/>
              <a:ext cx="684478" cy="190709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48D23D-4B02-A9EF-30E8-1EB26BA93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81"/>
            <a:stretch/>
          </p:blipFill>
          <p:spPr>
            <a:xfrm rot="5400000">
              <a:off x="916619" y="3999692"/>
              <a:ext cx="754305" cy="190709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24063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0E60-2CEF-2CB1-0B26-66DD2F10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327" y="304195"/>
            <a:ext cx="6455346" cy="410999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Manufacturing Procedure-1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19838-98DA-8A9D-8A0C-8B98D220E80B}"/>
              </a:ext>
            </a:extLst>
          </p:cNvPr>
          <p:cNvSpPr txBox="1"/>
          <p:nvPr/>
        </p:nvSpPr>
        <p:spPr>
          <a:xfrm>
            <a:off x="217453" y="796872"/>
            <a:ext cx="3182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Experiment-1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54ACD-4ED0-060F-076B-D336A6E3BB9C}"/>
              </a:ext>
            </a:extLst>
          </p:cNvPr>
          <p:cNvSpPr txBox="1"/>
          <p:nvPr/>
        </p:nvSpPr>
        <p:spPr>
          <a:xfrm>
            <a:off x="243743" y="1366620"/>
            <a:ext cx="280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 Pre-Processing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34C33-0A75-ED2F-F5D3-D15A8578F0A4}"/>
              </a:ext>
            </a:extLst>
          </p:cNvPr>
          <p:cNvSpPr txBox="1"/>
          <p:nvPr/>
        </p:nvSpPr>
        <p:spPr>
          <a:xfrm>
            <a:off x="259686" y="3495539"/>
            <a:ext cx="168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Sand was obtained from a nearby area.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3FE28F-1D4A-E602-BA43-1CADE4F62214}"/>
              </a:ext>
            </a:extLst>
          </p:cNvPr>
          <p:cNvSpPr txBox="1"/>
          <p:nvPr/>
        </p:nvSpPr>
        <p:spPr>
          <a:xfrm>
            <a:off x="1735229" y="2135339"/>
            <a:ext cx="154448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Drying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24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94AFD5-371C-CF45-C4E1-691996DAE4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t="30000" r="10349" b="28306"/>
          <a:stretch/>
        </p:blipFill>
        <p:spPr bwMode="auto">
          <a:xfrm>
            <a:off x="2780334" y="1824389"/>
            <a:ext cx="1546311" cy="165779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2" descr="River Construction Sand at Rs 65/cubic feet | Building Sand in Lucknow |  ID: 25519615833">
            <a:extLst>
              <a:ext uri="{FF2B5EF4-FFF2-40B4-BE49-F238E27FC236}">
                <a16:creationId xmlns:a16="http://schemas.microsoft.com/office/drawing/2014/main" id="{A1A39AC7-EB8D-9712-BA0D-BC2B6F122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1" y="1839604"/>
            <a:ext cx="1352811" cy="163058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72A423-1C6B-AA37-BC41-F09505D64E81}"/>
              </a:ext>
            </a:extLst>
          </p:cNvPr>
          <p:cNvSpPr txBox="1"/>
          <p:nvPr/>
        </p:nvSpPr>
        <p:spPr>
          <a:xfrm>
            <a:off x="2717312" y="3478876"/>
            <a:ext cx="1609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Sieving for 15 min using Electrical Sieve Shaker.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477921-27E5-6605-F5D2-17ECEC6EFDEE}"/>
              </a:ext>
            </a:extLst>
          </p:cNvPr>
          <p:cNvCxnSpPr>
            <a:cxnSpLocks/>
          </p:cNvCxnSpPr>
          <p:nvPr/>
        </p:nvCxnSpPr>
        <p:spPr>
          <a:xfrm>
            <a:off x="1828368" y="2558908"/>
            <a:ext cx="7816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233A517-5A24-A4D8-CCEF-F97A00D9F4D9}"/>
              </a:ext>
            </a:extLst>
          </p:cNvPr>
          <p:cNvCxnSpPr>
            <a:cxnSpLocks/>
          </p:cNvCxnSpPr>
          <p:nvPr/>
        </p:nvCxnSpPr>
        <p:spPr>
          <a:xfrm>
            <a:off x="4393638" y="2685574"/>
            <a:ext cx="19856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B86B7EB9-7B4A-8094-C288-C6333EC08BAC}"/>
              </a:ext>
            </a:extLst>
          </p:cNvPr>
          <p:cNvSpPr/>
          <p:nvPr/>
        </p:nvSpPr>
        <p:spPr>
          <a:xfrm rot="5400000">
            <a:off x="4411207" y="2759607"/>
            <a:ext cx="784211" cy="420333"/>
          </a:xfrm>
          <a:prstGeom prst="bentUpArrow">
            <a:avLst>
              <a:gd name="adj1" fmla="val 9314"/>
              <a:gd name="adj2" fmla="val 25000"/>
              <a:gd name="adj3" fmla="val 2892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36DCF708-BF0A-A216-AA35-B38BE6C75008}"/>
              </a:ext>
            </a:extLst>
          </p:cNvPr>
          <p:cNvSpPr/>
          <p:nvPr/>
        </p:nvSpPr>
        <p:spPr>
          <a:xfrm rot="16200000" flipV="1">
            <a:off x="4532985" y="2098118"/>
            <a:ext cx="538767" cy="420333"/>
          </a:xfrm>
          <a:prstGeom prst="bentUpArrow">
            <a:avLst>
              <a:gd name="adj1" fmla="val 9314"/>
              <a:gd name="adj2" fmla="val 25000"/>
              <a:gd name="adj3" fmla="val 2892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89C8C1E-3BA8-10DA-D128-62599FB428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3554" r="37906" b="42678"/>
          <a:stretch/>
        </p:blipFill>
        <p:spPr>
          <a:xfrm>
            <a:off x="5059140" y="1546074"/>
            <a:ext cx="1089208" cy="9645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BD69391-2119-BC5D-4F13-3B81A3865E38}"/>
              </a:ext>
            </a:extLst>
          </p:cNvPr>
          <p:cNvSpPr txBox="1"/>
          <p:nvPr/>
        </p:nvSpPr>
        <p:spPr>
          <a:xfrm>
            <a:off x="5043882" y="3841791"/>
            <a:ext cx="1034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µm Sand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Brown 150 Micron Silica Sand, For Construction, Packaging Size: 40kg at Rs  125/bag in Surat">
            <a:extLst>
              <a:ext uri="{FF2B5EF4-FFF2-40B4-BE49-F238E27FC236}">
                <a16:creationId xmlns:a16="http://schemas.microsoft.com/office/drawing/2014/main" id="{F0214966-01FE-168F-7828-76B2E5F98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72" t="30920" r="14123" b="51875"/>
          <a:stretch/>
        </p:blipFill>
        <p:spPr bwMode="auto">
          <a:xfrm>
            <a:off x="5060324" y="2879680"/>
            <a:ext cx="1071458" cy="94998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9E563CD-DA71-644E-6580-724AB5D379AF}"/>
              </a:ext>
            </a:extLst>
          </p:cNvPr>
          <p:cNvSpPr txBox="1"/>
          <p:nvPr/>
        </p:nvSpPr>
        <p:spPr>
          <a:xfrm>
            <a:off x="5086590" y="2522193"/>
            <a:ext cx="1034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 µm Sand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7A3E27-F74E-2388-3F32-E4CA8EB5A9B9}"/>
              </a:ext>
            </a:extLst>
          </p:cNvPr>
          <p:cNvCxnSpPr/>
          <p:nvPr/>
        </p:nvCxnSpPr>
        <p:spPr>
          <a:xfrm>
            <a:off x="6332906" y="1436056"/>
            <a:ext cx="0" cy="2633280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3F93DA7-33B7-5875-A2AB-48B850A2CFBC}"/>
              </a:ext>
            </a:extLst>
          </p:cNvPr>
          <p:cNvSpPr txBox="1"/>
          <p:nvPr/>
        </p:nvSpPr>
        <p:spPr>
          <a:xfrm>
            <a:off x="6431574" y="1379169"/>
            <a:ext cx="280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Mold Preparation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A445600-886F-6CFA-FA8F-CDD8591A1050}"/>
              </a:ext>
            </a:extLst>
          </p:cNvPr>
          <p:cNvSpPr txBox="1"/>
          <p:nvPr/>
        </p:nvSpPr>
        <p:spPr>
          <a:xfrm>
            <a:off x="6614502" y="3540549"/>
            <a:ext cx="168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 model of the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tensile sample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9F57B1-68ED-5294-0CDF-4C3B0881CDC0}"/>
              </a:ext>
            </a:extLst>
          </p:cNvPr>
          <p:cNvCxnSpPr>
            <a:cxnSpLocks/>
          </p:cNvCxnSpPr>
          <p:nvPr/>
        </p:nvCxnSpPr>
        <p:spPr>
          <a:xfrm>
            <a:off x="8484580" y="2577668"/>
            <a:ext cx="9285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0F49554C-C257-2A6B-B940-ECF2F3450A6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889" r="7344" b="7938"/>
          <a:stretch/>
        </p:blipFill>
        <p:spPr bwMode="auto">
          <a:xfrm rot="5400000">
            <a:off x="9781957" y="1676029"/>
            <a:ext cx="1531305" cy="189194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5C762AC-1669-DD96-AE80-6B18AC095DE1}"/>
              </a:ext>
            </a:extLst>
          </p:cNvPr>
          <p:cNvSpPr txBox="1"/>
          <p:nvPr/>
        </p:nvSpPr>
        <p:spPr>
          <a:xfrm>
            <a:off x="9563883" y="3446728"/>
            <a:ext cx="1806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 cutting of Silicone rubber sheet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094822-775D-0E9B-3B27-B80A60D3F74A}"/>
              </a:ext>
            </a:extLst>
          </p:cNvPr>
          <p:cNvSpPr txBox="1"/>
          <p:nvPr/>
        </p:nvSpPr>
        <p:spPr>
          <a:xfrm>
            <a:off x="324102" y="4247713"/>
            <a:ext cx="280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Preparation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1CF182C-3EF0-CAE5-18F3-3E5FB58A6759}"/>
              </a:ext>
            </a:extLst>
          </p:cNvPr>
          <p:cNvCxnSpPr>
            <a:cxnSpLocks/>
          </p:cNvCxnSpPr>
          <p:nvPr/>
        </p:nvCxnSpPr>
        <p:spPr>
          <a:xfrm flipH="1">
            <a:off x="333986" y="4167224"/>
            <a:ext cx="11221201" cy="0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0F3DB505-CE55-C40F-DD98-CE138C8A98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t="14044" r="15582" b="11855"/>
          <a:stretch/>
        </p:blipFill>
        <p:spPr bwMode="auto">
          <a:xfrm>
            <a:off x="380152" y="4616484"/>
            <a:ext cx="1780402" cy="1281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5ADD4BE-9A92-D9F9-5698-E2979F3FCADD}"/>
              </a:ext>
            </a:extLst>
          </p:cNvPr>
          <p:cNvSpPr txBox="1"/>
          <p:nvPr/>
        </p:nvSpPr>
        <p:spPr>
          <a:xfrm>
            <a:off x="290423" y="5924528"/>
            <a:ext cx="2129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Releasing Agent PVA was applied on the OHP sheet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AE2C1A93-F33C-DDB2-5DEE-B0EC09673E1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1587" r="22116" b="43728"/>
          <a:stretch/>
        </p:blipFill>
        <p:spPr bwMode="auto">
          <a:xfrm>
            <a:off x="2935760" y="4630780"/>
            <a:ext cx="1583660" cy="12450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21A2312-8317-6581-7DD3-38FAC462618A}"/>
              </a:ext>
            </a:extLst>
          </p:cNvPr>
          <p:cNvCxnSpPr>
            <a:cxnSpLocks/>
          </p:cNvCxnSpPr>
          <p:nvPr/>
        </p:nvCxnSpPr>
        <p:spPr>
          <a:xfrm>
            <a:off x="2261298" y="5315512"/>
            <a:ext cx="59578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5" name="TextBox 1024">
            <a:extLst>
              <a:ext uri="{FF2B5EF4-FFF2-40B4-BE49-F238E27FC236}">
                <a16:creationId xmlns:a16="http://schemas.microsoft.com/office/drawing/2014/main" id="{5820AC5E-6E1B-A738-E23C-70351F31069C}"/>
              </a:ext>
            </a:extLst>
          </p:cNvPr>
          <p:cNvSpPr txBox="1"/>
          <p:nvPr/>
        </p:nvSpPr>
        <p:spPr>
          <a:xfrm>
            <a:off x="2609999" y="5875820"/>
            <a:ext cx="2129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mold was stuck onto the OHP sheet after the PVA layer had dried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11472EC9-AF00-EBFF-C94D-6971F24A1965}"/>
              </a:ext>
            </a:extLst>
          </p:cNvPr>
          <p:cNvCxnSpPr>
            <a:cxnSpLocks/>
          </p:cNvCxnSpPr>
          <p:nvPr/>
        </p:nvCxnSpPr>
        <p:spPr>
          <a:xfrm>
            <a:off x="4592202" y="5315513"/>
            <a:ext cx="4943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00F6F30A-26B8-A823-DDBE-58B376BF42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64" r="7148" b="14369"/>
          <a:stretch/>
        </p:blipFill>
        <p:spPr bwMode="auto">
          <a:xfrm>
            <a:off x="8012696" y="4616484"/>
            <a:ext cx="1193277" cy="121901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3CE67221-9C02-AA09-E1DA-A1E2E38C47C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0" t="9682" r="16182" b="47033"/>
          <a:stretch/>
        </p:blipFill>
        <p:spPr>
          <a:xfrm>
            <a:off x="5185328" y="4605371"/>
            <a:ext cx="1452592" cy="127044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3CDEE873-B9C7-E3AD-1A16-7521A3A2C654}"/>
              </a:ext>
            </a:extLst>
          </p:cNvPr>
          <p:cNvSpPr txBox="1"/>
          <p:nvPr/>
        </p:nvSpPr>
        <p:spPr>
          <a:xfrm>
            <a:off x="4934804" y="5902051"/>
            <a:ext cx="2019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 ER099 Epoxy+EH150 Hardener mixture is weighed and hand stirred for 3-5 min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6B6F9B5A-E874-255B-ACFE-8FB1F9A0AD11}"/>
              </a:ext>
            </a:extLst>
          </p:cNvPr>
          <p:cNvCxnSpPr>
            <a:cxnSpLocks/>
          </p:cNvCxnSpPr>
          <p:nvPr/>
        </p:nvCxnSpPr>
        <p:spPr>
          <a:xfrm>
            <a:off x="6707770" y="5319696"/>
            <a:ext cx="6453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2" name="TextBox 1041">
            <a:extLst>
              <a:ext uri="{FF2B5EF4-FFF2-40B4-BE49-F238E27FC236}">
                <a16:creationId xmlns:a16="http://schemas.microsoft.com/office/drawing/2014/main" id="{9F115392-9B8A-1F12-46AC-0EE234D6316C}"/>
              </a:ext>
            </a:extLst>
          </p:cNvPr>
          <p:cNvSpPr txBox="1"/>
          <p:nvPr/>
        </p:nvSpPr>
        <p:spPr>
          <a:xfrm>
            <a:off x="7224603" y="5871202"/>
            <a:ext cx="2188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Magnetic stirring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performed with a bead 35x7 mm  at 80% of max speed for 7-10 minutes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34D9EE97-A61E-0A74-E2E0-8C3CCF76C2C7}"/>
              </a:ext>
            </a:extLst>
          </p:cNvPr>
          <p:cNvCxnSpPr>
            <a:cxnSpLocks/>
          </p:cNvCxnSpPr>
          <p:nvPr/>
        </p:nvCxnSpPr>
        <p:spPr>
          <a:xfrm>
            <a:off x="9263197" y="5338296"/>
            <a:ext cx="49031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034E1DE-FABD-3D25-3A61-6021CCB177C5}"/>
              </a:ext>
            </a:extLst>
          </p:cNvPr>
          <p:cNvSpPr txBox="1"/>
          <p:nvPr/>
        </p:nvSpPr>
        <p:spPr>
          <a:xfrm>
            <a:off x="9686809" y="5895287"/>
            <a:ext cx="236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Mixture was poured into mold and was left for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curing for 24 hrs.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 paper finishing was done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4E130ABE-1F24-56E0-E77A-F17EA8E35711}"/>
              </a:ext>
            </a:extLst>
          </p:cNvPr>
          <p:cNvSpPr txBox="1"/>
          <p:nvPr/>
        </p:nvSpPr>
        <p:spPr>
          <a:xfrm>
            <a:off x="7703050" y="5064302"/>
            <a:ext cx="40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</a:t>
            </a:r>
            <a:endParaRPr lang="en-IN" sz="2400" b="1" dirty="0"/>
          </a:p>
        </p:txBody>
      </p:sp>
      <p:pic>
        <p:nvPicPr>
          <p:cNvPr id="1058" name="Picture 16" descr="FZN Magnetic Bead 35 MM | Magnetic Bead For Hot Plate | Magnetic Stirrer  Beads 35 MM | Pack of 4 | : Amazon.in: Industrial &amp; Scientific">
            <a:extLst>
              <a:ext uri="{FF2B5EF4-FFF2-40B4-BE49-F238E27FC236}">
                <a16:creationId xmlns:a16="http://schemas.microsoft.com/office/drawing/2014/main" id="{38542372-BC7E-1ED8-60ED-D4CD173B0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2" t="39396" r="293" b="33108"/>
          <a:stretch/>
        </p:blipFill>
        <p:spPr bwMode="auto">
          <a:xfrm rot="5400000">
            <a:off x="6976788" y="5056672"/>
            <a:ext cx="1203656" cy="33056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TextBox 1059">
            <a:extLst>
              <a:ext uri="{FF2B5EF4-FFF2-40B4-BE49-F238E27FC236}">
                <a16:creationId xmlns:a16="http://schemas.microsoft.com/office/drawing/2014/main" id="{F6C34979-F978-CABA-819A-46B07296F085}"/>
              </a:ext>
            </a:extLst>
          </p:cNvPr>
          <p:cNvSpPr txBox="1"/>
          <p:nvPr/>
        </p:nvSpPr>
        <p:spPr>
          <a:xfrm>
            <a:off x="6601441" y="5038214"/>
            <a:ext cx="10469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Add Sand</a:t>
            </a:r>
          </a:p>
          <a:p>
            <a:endParaRPr lang="en-US" sz="1100" dirty="0"/>
          </a:p>
          <a:p>
            <a:r>
              <a:rPr lang="en-US" sz="1100" dirty="0"/>
              <a:t>into mixture</a:t>
            </a:r>
            <a:endParaRPr lang="en-IN" sz="1100" dirty="0"/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A29475C2-B583-BE40-C262-2832BD586C50}"/>
              </a:ext>
            </a:extLst>
          </p:cNvPr>
          <p:cNvGrpSpPr/>
          <p:nvPr/>
        </p:nvGrpSpPr>
        <p:grpSpPr>
          <a:xfrm>
            <a:off x="9803996" y="4630779"/>
            <a:ext cx="2058375" cy="1264508"/>
            <a:chOff x="9892431" y="4697901"/>
            <a:chExt cx="2058375" cy="1125992"/>
          </a:xfrm>
        </p:grpSpPr>
        <p:pic>
          <p:nvPicPr>
            <p:cNvPr id="1044" name="Picture 1043">
              <a:extLst>
                <a:ext uri="{FF2B5EF4-FFF2-40B4-BE49-F238E27FC236}">
                  <a16:creationId xmlns:a16="http://schemas.microsoft.com/office/drawing/2014/main" id="{C1B6E3B3-1D26-9CD3-D856-44C07B8F9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046"/>
            <a:stretch/>
          </p:blipFill>
          <p:spPr bwMode="auto">
            <a:xfrm>
              <a:off x="9892431" y="4697902"/>
              <a:ext cx="806019" cy="112599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61" name="Picture 1060">
              <a:extLst>
                <a:ext uri="{FF2B5EF4-FFF2-40B4-BE49-F238E27FC236}">
                  <a16:creationId xmlns:a16="http://schemas.microsoft.com/office/drawing/2014/main" id="{06E91A47-2F8B-056C-1B21-DC0B6AFE1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10" r="7807" b="13687"/>
            <a:stretch/>
          </p:blipFill>
          <p:spPr bwMode="auto">
            <a:xfrm>
              <a:off x="10719666" y="4697901"/>
              <a:ext cx="1231140" cy="112599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68F80AA-2569-3C77-4A8D-615E2A2F048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6" r="406"/>
          <a:stretch/>
        </p:blipFill>
        <p:spPr>
          <a:xfrm>
            <a:off x="6549325" y="1856347"/>
            <a:ext cx="1789552" cy="15055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016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24D68C-2A0A-2985-E85E-B99A056FA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C93373-405C-78D3-E373-5627F802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580" y="232757"/>
            <a:ext cx="7783095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Layered Systems Issues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46665E-C68E-0B46-9C37-94FF31C8F9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3" name="Flowchart: Delay 2">
            <a:extLst>
              <a:ext uri="{FF2B5EF4-FFF2-40B4-BE49-F238E27FC236}">
                <a16:creationId xmlns:a16="http://schemas.microsoft.com/office/drawing/2014/main" id="{B9D02857-3B2D-D8CC-FDDD-1BB31D53ED7A}"/>
              </a:ext>
            </a:extLst>
          </p:cNvPr>
          <p:cNvSpPr/>
          <p:nvPr/>
        </p:nvSpPr>
        <p:spPr>
          <a:xfrm>
            <a:off x="1602239" y="2006192"/>
            <a:ext cx="800100" cy="228600"/>
          </a:xfrm>
          <a:prstGeom prst="flowChartDelay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1749D-6759-1E11-FD0C-55EC03AB579D}"/>
              </a:ext>
            </a:extLst>
          </p:cNvPr>
          <p:cNvSpPr txBox="1"/>
          <p:nvPr/>
        </p:nvSpPr>
        <p:spPr>
          <a:xfrm>
            <a:off x="3815839" y="3386528"/>
            <a:ext cx="18538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Denser, Stiffer and brittle region for Initial Impact resistance (Tip Deterioration)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2E230F-2BE4-3046-DD1F-FC1E870E50B8}"/>
              </a:ext>
            </a:extLst>
          </p:cNvPr>
          <p:cNvCxnSpPr/>
          <p:nvPr/>
        </p:nvCxnSpPr>
        <p:spPr>
          <a:xfrm>
            <a:off x="4569504" y="3013982"/>
            <a:ext cx="0" cy="4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522C809-CFB2-B3B3-14BF-F3CB14043931}"/>
              </a:ext>
            </a:extLst>
          </p:cNvPr>
          <p:cNvSpPr txBox="1"/>
          <p:nvPr/>
        </p:nvSpPr>
        <p:spPr>
          <a:xfrm>
            <a:off x="6254239" y="3415331"/>
            <a:ext cx="1582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Transferred Energy Absorption and K.E. dissipation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266EC-8E94-5132-6BC1-2F6EF11837DA}"/>
              </a:ext>
            </a:extLst>
          </p:cNvPr>
          <p:cNvSpPr txBox="1"/>
          <p:nvPr/>
        </p:nvSpPr>
        <p:spPr>
          <a:xfrm>
            <a:off x="8516879" y="3383581"/>
            <a:ext cx="1772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Cushioning effect and prevents backlash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F6B57-ACF2-424D-A380-16B79875F803}"/>
              </a:ext>
            </a:extLst>
          </p:cNvPr>
          <p:cNvSpPr txBox="1"/>
          <p:nvPr/>
        </p:nvSpPr>
        <p:spPr>
          <a:xfrm>
            <a:off x="2205661" y="3411021"/>
            <a:ext cx="16537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4BA3A0-A0A6-F225-4CB0-5C7AC33FD4AB}"/>
              </a:ext>
            </a:extLst>
          </p:cNvPr>
          <p:cNvSpPr/>
          <p:nvPr/>
        </p:nvSpPr>
        <p:spPr>
          <a:xfrm>
            <a:off x="4403722" y="4557489"/>
            <a:ext cx="1357313" cy="457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Ceramics, RHA Sheets, etc.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A16033-8989-4D8E-B396-4662C00C291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082379" y="4314825"/>
            <a:ext cx="0" cy="24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25CF301-1DF2-93C2-507E-CEC20D3D5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594607"/>
              </p:ext>
            </p:extLst>
          </p:nvPr>
        </p:nvGraphicFramePr>
        <p:xfrm>
          <a:off x="4139509" y="5100185"/>
          <a:ext cx="2311149" cy="12581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11149">
                  <a:extLst>
                    <a:ext uri="{9D8B030D-6E8A-4147-A177-3AD203B41FA5}">
                      <a16:colId xmlns:a16="http://schemas.microsoft.com/office/drawing/2014/main" val="800389800"/>
                    </a:ext>
                  </a:extLst>
                </a:gridCol>
              </a:tblGrid>
              <a:tr h="28935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Major Issues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465289"/>
                  </a:ext>
                </a:extLst>
              </a:tr>
              <a:tr h="34373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Limited-Multi hit Capacity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31647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Strong Backing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07609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Heavier and Cost-Ineffective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988012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324200-4DB4-030F-A801-5C38D53DA784}"/>
              </a:ext>
            </a:extLst>
          </p:cNvPr>
          <p:cNvCxnSpPr>
            <a:cxnSpLocks/>
          </p:cNvCxnSpPr>
          <p:nvPr/>
        </p:nvCxnSpPr>
        <p:spPr>
          <a:xfrm>
            <a:off x="7179355" y="4194628"/>
            <a:ext cx="0" cy="191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79A9D84-8D3F-B139-8DF0-CD365593A1E2}"/>
              </a:ext>
            </a:extLst>
          </p:cNvPr>
          <p:cNvSpPr/>
          <p:nvPr/>
        </p:nvSpPr>
        <p:spPr>
          <a:xfrm>
            <a:off x="6635977" y="4424107"/>
            <a:ext cx="2243137" cy="4892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CMF, Origami Structures, Corrugations, etc.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8609905-E1BD-0BA3-04BA-E91B35BFC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767678"/>
              </p:ext>
            </p:extLst>
          </p:nvPr>
        </p:nvGraphicFramePr>
        <p:xfrm>
          <a:off x="6638079" y="5023360"/>
          <a:ext cx="2540181" cy="12774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40181">
                  <a:extLst>
                    <a:ext uri="{9D8B030D-6E8A-4147-A177-3AD203B41FA5}">
                      <a16:colId xmlns:a16="http://schemas.microsoft.com/office/drawing/2014/main" val="800389800"/>
                    </a:ext>
                  </a:extLst>
                </a:gridCol>
              </a:tblGrid>
              <a:tr h="2671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Major Issues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465289"/>
                  </a:ext>
                </a:extLst>
              </a:tr>
              <a:tr h="33378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Manufacturing Complexity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316475"/>
                  </a:ext>
                </a:extLst>
              </a:tr>
              <a:tr h="33409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Multi-Hit (deformed cells)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076091"/>
                  </a:ext>
                </a:extLst>
              </a:tr>
              <a:tr h="29461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Density vs Energy Absorption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988012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07FDDC98-F6E4-4B74-52B6-DB5C38E4C2A0}"/>
              </a:ext>
            </a:extLst>
          </p:cNvPr>
          <p:cNvSpPr/>
          <p:nvPr/>
        </p:nvSpPr>
        <p:spPr>
          <a:xfrm>
            <a:off x="9032504" y="4267987"/>
            <a:ext cx="1640030" cy="2627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Aluminum Backing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8C538-3D05-D33E-13B4-66DFD7B76A20}"/>
              </a:ext>
            </a:extLst>
          </p:cNvPr>
          <p:cNvCxnSpPr>
            <a:cxnSpLocks/>
          </p:cNvCxnSpPr>
          <p:nvPr/>
        </p:nvCxnSpPr>
        <p:spPr>
          <a:xfrm>
            <a:off x="9415208" y="3868244"/>
            <a:ext cx="0" cy="355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D1B54F-8276-3B55-D9C2-B4C26C394A3C}"/>
              </a:ext>
            </a:extLst>
          </p:cNvPr>
          <p:cNvCxnSpPr/>
          <p:nvPr/>
        </p:nvCxnSpPr>
        <p:spPr>
          <a:xfrm>
            <a:off x="1935842" y="2333625"/>
            <a:ext cx="0" cy="4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DCE48C-A93B-5169-F9A0-DDFD9A072A0E}"/>
              </a:ext>
            </a:extLst>
          </p:cNvPr>
          <p:cNvSpPr txBox="1"/>
          <p:nvPr/>
        </p:nvSpPr>
        <p:spPr>
          <a:xfrm>
            <a:off x="1097586" y="2678275"/>
            <a:ext cx="16537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Bullet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(Kinetic Energy)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862353-F5F2-62AE-9B47-FDF902C35BAB}"/>
              </a:ext>
            </a:extLst>
          </p:cNvPr>
          <p:cNvSpPr/>
          <p:nvPr/>
        </p:nvSpPr>
        <p:spPr>
          <a:xfrm>
            <a:off x="2668727" y="1151621"/>
            <a:ext cx="695865" cy="2043112"/>
          </a:xfrm>
          <a:prstGeom prst="rect">
            <a:avLst/>
          </a:prstGeom>
          <a:solidFill>
            <a:srgbClr val="FFF1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A543662-DDD7-51E7-CEDD-71AD0D7FD8B0}"/>
              </a:ext>
            </a:extLst>
          </p:cNvPr>
          <p:cNvCxnSpPr/>
          <p:nvPr/>
        </p:nvCxnSpPr>
        <p:spPr>
          <a:xfrm>
            <a:off x="3002642" y="2994707"/>
            <a:ext cx="0" cy="4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54FC3BA-01EB-AB43-D922-7A3D321DEDDC}"/>
              </a:ext>
            </a:extLst>
          </p:cNvPr>
          <p:cNvSpPr/>
          <p:nvPr/>
        </p:nvSpPr>
        <p:spPr>
          <a:xfrm>
            <a:off x="2672441" y="1161144"/>
            <a:ext cx="203200" cy="2025651"/>
          </a:xfrm>
          <a:prstGeom prst="rect">
            <a:avLst/>
          </a:prstGeom>
          <a:solidFill>
            <a:srgbClr val="FF4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18C24A-5732-1684-0538-84502A3D25EB}"/>
              </a:ext>
            </a:extLst>
          </p:cNvPr>
          <p:cNvSpPr/>
          <p:nvPr/>
        </p:nvSpPr>
        <p:spPr>
          <a:xfrm>
            <a:off x="2881674" y="1151619"/>
            <a:ext cx="390164" cy="2035175"/>
          </a:xfrm>
          <a:prstGeom prst="rect">
            <a:avLst/>
          </a:prstGeom>
          <a:solidFill>
            <a:srgbClr val="8BB8E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27462F-9CC2-C63F-CD98-CAA39E0D307D}"/>
              </a:ext>
            </a:extLst>
          </p:cNvPr>
          <p:cNvSpPr/>
          <p:nvPr/>
        </p:nvSpPr>
        <p:spPr>
          <a:xfrm>
            <a:off x="2615292" y="1151619"/>
            <a:ext cx="45719" cy="20415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893712-1902-0CED-54A6-8A25DB4B4E76}"/>
              </a:ext>
            </a:extLst>
          </p:cNvPr>
          <p:cNvGrpSpPr/>
          <p:nvPr/>
        </p:nvGrpSpPr>
        <p:grpSpPr>
          <a:xfrm>
            <a:off x="3783692" y="1870982"/>
            <a:ext cx="685800" cy="485775"/>
            <a:chOff x="2428875" y="3943350"/>
            <a:chExt cx="685800" cy="48577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DDD53C-0A64-2A70-0118-F2B7423270F7}"/>
                </a:ext>
              </a:extLst>
            </p:cNvPr>
            <p:cNvSpPr/>
            <p:nvPr/>
          </p:nvSpPr>
          <p:spPr>
            <a:xfrm>
              <a:off x="2428875" y="4086225"/>
              <a:ext cx="557212" cy="2285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7F53513E-E0C4-7601-1CFC-85149B0108EB}"/>
                </a:ext>
              </a:extLst>
            </p:cNvPr>
            <p:cNvSpPr/>
            <p:nvPr/>
          </p:nvSpPr>
          <p:spPr>
            <a:xfrm>
              <a:off x="2986088" y="3943350"/>
              <a:ext cx="128587" cy="485775"/>
            </a:xfrm>
            <a:prstGeom prst="flowChartAlternateProces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71E3A4-CA67-232E-5F7B-9F34B41D5AE3}"/>
              </a:ext>
            </a:extLst>
          </p:cNvPr>
          <p:cNvGrpSpPr/>
          <p:nvPr/>
        </p:nvGrpSpPr>
        <p:grpSpPr>
          <a:xfrm>
            <a:off x="4428852" y="1156130"/>
            <a:ext cx="755012" cy="2056177"/>
            <a:chOff x="4428852" y="1156130"/>
            <a:chExt cx="755012" cy="20561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499507-3921-6666-3083-4F60DDE2249D}"/>
                </a:ext>
              </a:extLst>
            </p:cNvPr>
            <p:cNvSpPr/>
            <p:nvPr/>
          </p:nvSpPr>
          <p:spPr>
            <a:xfrm>
              <a:off x="4428852" y="1156130"/>
              <a:ext cx="46990" cy="205470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A29627-50DA-5437-344B-0AD728C5CE6D}"/>
                </a:ext>
              </a:extLst>
            </p:cNvPr>
            <p:cNvSpPr/>
            <p:nvPr/>
          </p:nvSpPr>
          <p:spPr>
            <a:xfrm>
              <a:off x="4481649" y="1156608"/>
              <a:ext cx="702215" cy="2054223"/>
            </a:xfrm>
            <a:prstGeom prst="rect">
              <a:avLst/>
            </a:prstGeom>
            <a:solidFill>
              <a:srgbClr val="FFF1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CFBA26-0B3D-F81D-55B9-E5900D7B81B1}"/>
                </a:ext>
              </a:extLst>
            </p:cNvPr>
            <p:cNvSpPr/>
            <p:nvPr/>
          </p:nvSpPr>
          <p:spPr>
            <a:xfrm>
              <a:off x="4486954" y="1156607"/>
              <a:ext cx="203200" cy="2041525"/>
            </a:xfrm>
            <a:prstGeom prst="rect">
              <a:avLst/>
            </a:prstGeom>
            <a:solidFill>
              <a:srgbClr val="FE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D87C5B0-1C6D-7697-FC9F-F7399B13C971}"/>
                </a:ext>
              </a:extLst>
            </p:cNvPr>
            <p:cNvSpPr/>
            <p:nvPr/>
          </p:nvSpPr>
          <p:spPr>
            <a:xfrm>
              <a:off x="4495685" y="1905907"/>
              <a:ext cx="134144" cy="42227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41445F-3A1E-3AF7-3E1F-9BEE36261BE0}"/>
                </a:ext>
              </a:extLst>
            </p:cNvPr>
            <p:cNvSpPr/>
            <p:nvPr/>
          </p:nvSpPr>
          <p:spPr>
            <a:xfrm>
              <a:off x="4697773" y="1156608"/>
              <a:ext cx="417151" cy="2044700"/>
            </a:xfrm>
            <a:prstGeom prst="rect">
              <a:avLst/>
            </a:prstGeom>
            <a:solidFill>
              <a:srgbClr val="8BB8E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3FE067-A64B-DAB2-CC90-0A3E6DC56B75}"/>
                </a:ext>
              </a:extLst>
            </p:cNvPr>
            <p:cNvSpPr/>
            <p:nvPr/>
          </p:nvSpPr>
          <p:spPr>
            <a:xfrm>
              <a:off x="4688884" y="1156607"/>
              <a:ext cx="45719" cy="20557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093676-F687-5CE1-E4DE-874F31CCCCD2}"/>
              </a:ext>
            </a:extLst>
          </p:cNvPr>
          <p:cNvGrpSpPr/>
          <p:nvPr/>
        </p:nvGrpSpPr>
        <p:grpSpPr>
          <a:xfrm>
            <a:off x="6335710" y="1173027"/>
            <a:ext cx="1075053" cy="2279332"/>
            <a:chOff x="5943825" y="1143999"/>
            <a:chExt cx="1075053" cy="227933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D5994DC-E698-5E73-9F76-E0D043D67E09}"/>
                </a:ext>
              </a:extLst>
            </p:cNvPr>
            <p:cNvSpPr/>
            <p:nvPr/>
          </p:nvSpPr>
          <p:spPr>
            <a:xfrm>
              <a:off x="6250215" y="1144474"/>
              <a:ext cx="63500" cy="205501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D538C4-BC4F-10BA-AA6A-CBDDD768E28B}"/>
                </a:ext>
              </a:extLst>
            </p:cNvPr>
            <p:cNvSpPr/>
            <p:nvPr/>
          </p:nvSpPr>
          <p:spPr>
            <a:xfrm>
              <a:off x="6316663" y="1143999"/>
              <a:ext cx="702215" cy="2054223"/>
            </a:xfrm>
            <a:prstGeom prst="rect">
              <a:avLst/>
            </a:prstGeom>
            <a:solidFill>
              <a:srgbClr val="FFF1C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7E37776-9F5F-418C-41B5-32B1F944E1DC}"/>
                </a:ext>
              </a:extLst>
            </p:cNvPr>
            <p:cNvSpPr/>
            <p:nvPr/>
          </p:nvSpPr>
          <p:spPr>
            <a:xfrm>
              <a:off x="6313715" y="1144474"/>
              <a:ext cx="219073" cy="2048669"/>
            </a:xfrm>
            <a:prstGeom prst="rect">
              <a:avLst/>
            </a:prstGeom>
            <a:solidFill>
              <a:srgbClr val="FF474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66F8089-3098-A518-A08A-C9D77B6C0634}"/>
                </a:ext>
              </a:extLst>
            </p:cNvPr>
            <p:cNvGrpSpPr/>
            <p:nvPr/>
          </p:nvGrpSpPr>
          <p:grpSpPr>
            <a:xfrm>
              <a:off x="5943825" y="1869961"/>
              <a:ext cx="457199" cy="485775"/>
              <a:chOff x="2428875" y="3943350"/>
              <a:chExt cx="710921" cy="48577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D499FF0-0215-5B1D-FA9C-A4CEFC0EAE2F}"/>
                  </a:ext>
                </a:extLst>
              </p:cNvPr>
              <p:cNvSpPr/>
              <p:nvPr/>
            </p:nvSpPr>
            <p:spPr>
              <a:xfrm>
                <a:off x="2428875" y="4086225"/>
                <a:ext cx="557212" cy="22859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Flowchart: Alternate Process 47">
                <a:extLst>
                  <a:ext uri="{FF2B5EF4-FFF2-40B4-BE49-F238E27FC236}">
                    <a16:creationId xmlns:a16="http://schemas.microsoft.com/office/drawing/2014/main" id="{F837E40A-D918-7E3B-15E3-A7D680E68C76}"/>
                  </a:ext>
                </a:extLst>
              </p:cNvPr>
              <p:cNvSpPr/>
              <p:nvPr/>
            </p:nvSpPr>
            <p:spPr>
              <a:xfrm>
                <a:off x="3001561" y="3943350"/>
                <a:ext cx="138235" cy="485775"/>
              </a:xfrm>
              <a:prstGeom prst="flowChartAlternateProces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41" name="Block Arc 40">
              <a:extLst>
                <a:ext uri="{FF2B5EF4-FFF2-40B4-BE49-F238E27FC236}">
                  <a16:creationId xmlns:a16="http://schemas.microsoft.com/office/drawing/2014/main" id="{C1945F79-5156-F60F-9B02-7BD46A99C3D6}"/>
                </a:ext>
              </a:extLst>
            </p:cNvPr>
            <p:cNvSpPr/>
            <p:nvPr/>
          </p:nvSpPr>
          <p:spPr>
            <a:xfrm rot="5400000">
              <a:off x="6139008" y="1957203"/>
              <a:ext cx="498874" cy="289321"/>
            </a:xfrm>
            <a:prstGeom prst="blockArc">
              <a:avLst>
                <a:gd name="adj1" fmla="val 10800000"/>
                <a:gd name="adj2" fmla="val 377062"/>
                <a:gd name="adj3" fmla="val 10662"/>
              </a:avLst>
            </a:prstGeom>
            <a:solidFill>
              <a:schemeClr val="accent6"/>
            </a:solidFill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42" name="Block Arc 41">
              <a:extLst>
                <a:ext uri="{FF2B5EF4-FFF2-40B4-BE49-F238E27FC236}">
                  <a16:creationId xmlns:a16="http://schemas.microsoft.com/office/drawing/2014/main" id="{F4412FD0-7EBD-124A-286C-6CDB0FA9F5C5}"/>
                </a:ext>
              </a:extLst>
            </p:cNvPr>
            <p:cNvSpPr/>
            <p:nvPr/>
          </p:nvSpPr>
          <p:spPr>
            <a:xfrm rot="5400000">
              <a:off x="6068841" y="1922746"/>
              <a:ext cx="476250" cy="357981"/>
            </a:xfrm>
            <a:prstGeom prst="blockArc">
              <a:avLst>
                <a:gd name="adj1" fmla="val 10762933"/>
                <a:gd name="adj2" fmla="val 0"/>
                <a:gd name="adj3" fmla="val 25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C7524BC-016F-1200-BA76-D671A854EE46}"/>
                </a:ext>
              </a:extLst>
            </p:cNvPr>
            <p:cNvSpPr/>
            <p:nvPr/>
          </p:nvSpPr>
          <p:spPr>
            <a:xfrm>
              <a:off x="6541995" y="1145267"/>
              <a:ext cx="395607" cy="20456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AE5F73E5-8A8E-C5AA-C804-BA2174EF11EE}"/>
                </a:ext>
              </a:extLst>
            </p:cNvPr>
            <p:cNvSpPr/>
            <p:nvPr/>
          </p:nvSpPr>
          <p:spPr>
            <a:xfrm rot="16200000">
              <a:off x="6098766" y="1927906"/>
              <a:ext cx="1371600" cy="457200"/>
            </a:xfrm>
            <a:prstGeom prst="trapezoid">
              <a:avLst>
                <a:gd name="adj" fmla="val 21774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Block Arc 44">
              <a:extLst>
                <a:ext uri="{FF2B5EF4-FFF2-40B4-BE49-F238E27FC236}">
                  <a16:creationId xmlns:a16="http://schemas.microsoft.com/office/drawing/2014/main" id="{F9C600F3-8EFE-E6DD-8397-80E64E8BA00D}"/>
                </a:ext>
              </a:extLst>
            </p:cNvPr>
            <p:cNvSpPr/>
            <p:nvPr/>
          </p:nvSpPr>
          <p:spPr>
            <a:xfrm rot="5400000">
              <a:off x="5962558" y="1759313"/>
              <a:ext cx="1107758" cy="743903"/>
            </a:xfrm>
            <a:prstGeom prst="blockArc">
              <a:avLst>
                <a:gd name="adj1" fmla="val 11121764"/>
                <a:gd name="adj2" fmla="val 21540743"/>
                <a:gd name="adj3" fmla="val 14417"/>
              </a:avLst>
            </a:prstGeom>
            <a:solidFill>
              <a:schemeClr val="accent6"/>
            </a:solidFill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6AFA74-6AC3-25E2-D8E5-FCA2923DE81C}"/>
                </a:ext>
              </a:extLst>
            </p:cNvPr>
            <p:cNvCxnSpPr/>
            <p:nvPr/>
          </p:nvCxnSpPr>
          <p:spPr>
            <a:xfrm>
              <a:off x="6683601" y="3023281"/>
              <a:ext cx="0" cy="400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FF3BFE5D-74A8-43E1-A693-E0C2736504E0}"/>
              </a:ext>
            </a:extLst>
          </p:cNvPr>
          <p:cNvSpPr/>
          <p:nvPr/>
        </p:nvSpPr>
        <p:spPr>
          <a:xfrm>
            <a:off x="8851220" y="1173027"/>
            <a:ext cx="702215" cy="20542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E652E28-FCDE-506E-EF5E-2EB90A62FE8A}"/>
              </a:ext>
            </a:extLst>
          </p:cNvPr>
          <p:cNvSpPr/>
          <p:nvPr/>
        </p:nvSpPr>
        <p:spPr>
          <a:xfrm>
            <a:off x="8864145" y="1175884"/>
            <a:ext cx="203200" cy="2046287"/>
          </a:xfrm>
          <a:prstGeom prst="rect">
            <a:avLst/>
          </a:prstGeom>
          <a:solidFill>
            <a:srgbClr val="FF4747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235B7F7-7D6A-F827-9283-F97EDA0725BD}"/>
              </a:ext>
            </a:extLst>
          </p:cNvPr>
          <p:cNvSpPr/>
          <p:nvPr/>
        </p:nvSpPr>
        <p:spPr>
          <a:xfrm>
            <a:off x="9076553" y="1174296"/>
            <a:ext cx="396060" cy="2051844"/>
          </a:xfrm>
          <a:prstGeom prst="rect">
            <a:avLst/>
          </a:prstGeom>
          <a:solidFill>
            <a:srgbClr val="8BB8E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Trapezoid 51">
            <a:extLst>
              <a:ext uri="{FF2B5EF4-FFF2-40B4-BE49-F238E27FC236}">
                <a16:creationId xmlns:a16="http://schemas.microsoft.com/office/drawing/2014/main" id="{60465B0C-C254-D2C5-9702-FBB4DE680D3C}"/>
              </a:ext>
            </a:extLst>
          </p:cNvPr>
          <p:cNvSpPr/>
          <p:nvPr/>
        </p:nvSpPr>
        <p:spPr>
          <a:xfrm rot="16200000">
            <a:off x="8633323" y="1956934"/>
            <a:ext cx="1371600" cy="457200"/>
          </a:xfrm>
          <a:prstGeom prst="trapezoid">
            <a:avLst>
              <a:gd name="adj" fmla="val 21774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0367D9A1-DA68-21D1-1AF1-961F06BD585F}"/>
              </a:ext>
            </a:extLst>
          </p:cNvPr>
          <p:cNvSpPr/>
          <p:nvPr/>
        </p:nvSpPr>
        <p:spPr>
          <a:xfrm>
            <a:off x="9262609" y="1504496"/>
            <a:ext cx="414337" cy="1343025"/>
          </a:xfrm>
          <a:prstGeom prst="arc">
            <a:avLst>
              <a:gd name="adj1" fmla="val 16200000"/>
              <a:gd name="adj2" fmla="val 5375956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4A89A09-E535-164E-3D4C-47D5D246593B}"/>
              </a:ext>
            </a:extLst>
          </p:cNvPr>
          <p:cNvSpPr/>
          <p:nvPr/>
        </p:nvSpPr>
        <p:spPr>
          <a:xfrm>
            <a:off x="8806836" y="1173024"/>
            <a:ext cx="45719" cy="20540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1A44532-04D9-1A37-90EC-3C160A020927}"/>
              </a:ext>
            </a:extLst>
          </p:cNvPr>
          <p:cNvSpPr/>
          <p:nvPr/>
        </p:nvSpPr>
        <p:spPr>
          <a:xfrm>
            <a:off x="8805409" y="1849777"/>
            <a:ext cx="226218" cy="202407"/>
          </a:xfrm>
          <a:prstGeom prst="rect">
            <a:avLst/>
          </a:prstGeom>
          <a:solidFill>
            <a:srgbClr val="009900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4EEC2EE-13EE-733C-FC3A-A36C249FE391}"/>
              </a:ext>
            </a:extLst>
          </p:cNvPr>
          <p:cNvSpPr/>
          <p:nvPr/>
        </p:nvSpPr>
        <p:spPr>
          <a:xfrm>
            <a:off x="8800646" y="2304596"/>
            <a:ext cx="233362" cy="157163"/>
          </a:xfrm>
          <a:prstGeom prst="rect">
            <a:avLst/>
          </a:prstGeom>
          <a:solidFill>
            <a:srgbClr val="009900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D71CBB3-0713-F538-4BEF-FFBBBB20E9A9}"/>
              </a:ext>
            </a:extLst>
          </p:cNvPr>
          <p:cNvCxnSpPr>
            <a:cxnSpLocks/>
          </p:cNvCxnSpPr>
          <p:nvPr/>
        </p:nvCxnSpPr>
        <p:spPr>
          <a:xfrm flipH="1">
            <a:off x="3071813" y="3019198"/>
            <a:ext cx="1312182" cy="1181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BF9613C-7CE5-8EBD-C0B2-F0C7815CCC22}"/>
              </a:ext>
            </a:extLst>
          </p:cNvPr>
          <p:cNvSpPr/>
          <p:nvPr/>
        </p:nvSpPr>
        <p:spPr>
          <a:xfrm>
            <a:off x="6926896" y="1173956"/>
            <a:ext cx="47785" cy="20482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Block Arc 58">
            <a:extLst>
              <a:ext uri="{FF2B5EF4-FFF2-40B4-BE49-F238E27FC236}">
                <a16:creationId xmlns:a16="http://schemas.microsoft.com/office/drawing/2014/main" id="{6F6FDFB4-81A4-1CE0-99FB-D0B7F29FCB64}"/>
              </a:ext>
            </a:extLst>
          </p:cNvPr>
          <p:cNvSpPr/>
          <p:nvPr/>
        </p:nvSpPr>
        <p:spPr>
          <a:xfrm rot="5400000">
            <a:off x="6437311" y="1843586"/>
            <a:ext cx="731520" cy="609600"/>
          </a:xfrm>
          <a:prstGeom prst="blockArc">
            <a:avLst>
              <a:gd name="adj1" fmla="val 11121764"/>
              <a:gd name="adj2" fmla="val 21540743"/>
              <a:gd name="adj3" fmla="val 14417"/>
            </a:avLst>
          </a:prstGeom>
          <a:solidFill>
            <a:schemeClr val="accent6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326ECA4-7C86-924E-F396-A4EF5E1D4882}"/>
              </a:ext>
            </a:extLst>
          </p:cNvPr>
          <p:cNvSpPr/>
          <p:nvPr/>
        </p:nvSpPr>
        <p:spPr>
          <a:xfrm>
            <a:off x="9090682" y="1173977"/>
            <a:ext cx="47104" cy="2053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11C6498-FBBC-4226-A1B6-C96EDC23A38B}"/>
              </a:ext>
            </a:extLst>
          </p:cNvPr>
          <p:cNvSpPr/>
          <p:nvPr/>
        </p:nvSpPr>
        <p:spPr>
          <a:xfrm>
            <a:off x="8843508" y="1809296"/>
            <a:ext cx="609600" cy="685800"/>
          </a:xfrm>
          <a:prstGeom prst="ellipse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CE6027E-EE23-997F-822F-473363C19237}"/>
              </a:ext>
            </a:extLst>
          </p:cNvPr>
          <p:cNvGrpSpPr/>
          <p:nvPr/>
        </p:nvGrpSpPr>
        <p:grpSpPr>
          <a:xfrm>
            <a:off x="8810169" y="1921217"/>
            <a:ext cx="388140" cy="473075"/>
            <a:chOff x="5223672" y="4090197"/>
            <a:chExt cx="938371" cy="47625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9BF1D3B-E26D-B449-E355-F99292206A43}"/>
                </a:ext>
              </a:extLst>
            </p:cNvPr>
            <p:cNvGrpSpPr/>
            <p:nvPr/>
          </p:nvGrpSpPr>
          <p:grpSpPr>
            <a:xfrm>
              <a:off x="5223672" y="4097383"/>
              <a:ext cx="796652" cy="465090"/>
              <a:chOff x="2428879" y="3950540"/>
              <a:chExt cx="808074" cy="46509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D29DB3D-E6E8-BBE4-C95E-7E2B350E1FAB}"/>
                  </a:ext>
                </a:extLst>
              </p:cNvPr>
              <p:cNvSpPr/>
              <p:nvPr/>
            </p:nvSpPr>
            <p:spPr>
              <a:xfrm>
                <a:off x="2428879" y="4086225"/>
                <a:ext cx="557212" cy="22859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6" name="Flowchart: Alternate Process 65">
                <a:extLst>
                  <a:ext uri="{FF2B5EF4-FFF2-40B4-BE49-F238E27FC236}">
                    <a16:creationId xmlns:a16="http://schemas.microsoft.com/office/drawing/2014/main" id="{F8460DED-307D-51C9-9C6D-9B15FD2BE9F8}"/>
                  </a:ext>
                </a:extLst>
              </p:cNvPr>
              <p:cNvSpPr/>
              <p:nvPr/>
            </p:nvSpPr>
            <p:spPr>
              <a:xfrm>
                <a:off x="2986089" y="3950540"/>
                <a:ext cx="250864" cy="465090"/>
              </a:xfrm>
              <a:prstGeom prst="flowChartAlternateProces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64" name="Block Arc 63">
              <a:extLst>
                <a:ext uri="{FF2B5EF4-FFF2-40B4-BE49-F238E27FC236}">
                  <a16:creationId xmlns:a16="http://schemas.microsoft.com/office/drawing/2014/main" id="{34B3AB1B-1F54-9423-7FDE-98AAB11AFDB0}"/>
                </a:ext>
              </a:extLst>
            </p:cNvPr>
            <p:cNvSpPr/>
            <p:nvPr/>
          </p:nvSpPr>
          <p:spPr>
            <a:xfrm rot="5400000">
              <a:off x="5649800" y="4054204"/>
              <a:ext cx="476250" cy="548236"/>
            </a:xfrm>
            <a:prstGeom prst="blockArc">
              <a:avLst>
                <a:gd name="adj1" fmla="val 10242913"/>
                <a:gd name="adj2" fmla="val 0"/>
                <a:gd name="adj3" fmla="val 25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98747D7C-ACE2-108D-5D56-1333E698BC27}"/>
              </a:ext>
            </a:extLst>
          </p:cNvPr>
          <p:cNvSpPr/>
          <p:nvPr/>
        </p:nvSpPr>
        <p:spPr>
          <a:xfrm>
            <a:off x="2876594" y="1152525"/>
            <a:ext cx="45719" cy="20326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EAA768E-8984-C40B-96DF-BCD741AECA65}"/>
              </a:ext>
            </a:extLst>
          </p:cNvPr>
          <p:cNvSpPr/>
          <p:nvPr/>
        </p:nvSpPr>
        <p:spPr>
          <a:xfrm>
            <a:off x="1909082" y="4303036"/>
            <a:ext cx="1753364" cy="457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Fiber Reinforced Polymers</a:t>
            </a:r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67EBD59E-E16C-1A51-EB61-5CE51A3B8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882422"/>
              </p:ext>
            </p:extLst>
          </p:nvPr>
        </p:nvGraphicFramePr>
        <p:xfrm>
          <a:off x="1122816" y="4797629"/>
          <a:ext cx="2844800" cy="1645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44800">
                  <a:extLst>
                    <a:ext uri="{9D8B030D-6E8A-4147-A177-3AD203B41FA5}">
                      <a16:colId xmlns:a16="http://schemas.microsoft.com/office/drawing/2014/main" val="2737938272"/>
                    </a:ext>
                  </a:extLst>
                </a:gridCol>
              </a:tblGrid>
              <a:tr h="25062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Major Issues (FRPs)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8678677"/>
                  </a:ext>
                </a:extLst>
              </a:tr>
              <a:tr h="426058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Delamination, Matrix Cracking, Fiber Failure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831336"/>
                  </a:ext>
                </a:extLst>
              </a:tr>
              <a:tr h="25062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Moisture Sensitive e.g. aramid fibers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739074"/>
                  </a:ext>
                </a:extLst>
              </a:tr>
              <a:tr h="25062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Complexity in Manufacturing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8539812"/>
                  </a:ext>
                </a:extLst>
              </a:tr>
              <a:tr h="25062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68414"/>
                  </a:ext>
                </a:extLst>
              </a:tr>
            </a:tbl>
          </a:graphicData>
        </a:graphic>
      </p:graphicFrame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FF1755A-86F2-1CA6-BE54-9AD992EE7F48}"/>
              </a:ext>
            </a:extLst>
          </p:cNvPr>
          <p:cNvCxnSpPr>
            <a:cxnSpLocks/>
          </p:cNvCxnSpPr>
          <p:nvPr/>
        </p:nvCxnSpPr>
        <p:spPr>
          <a:xfrm>
            <a:off x="9524546" y="3118984"/>
            <a:ext cx="0" cy="35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300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29C26C-AF22-254B-171C-9DFE499A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580" y="232757"/>
            <a:ext cx="7783095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rgbClr val="000000"/>
                </a:solidFill>
              </a:rPr>
              <a:t>Contents</a:t>
            </a:r>
            <a:endParaRPr lang="en-IN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D9F6B-1CB6-5528-0DDD-20FF1AA257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5B8ABCF-EF63-DC46-EC20-4955DE660110}"/>
              </a:ext>
            </a:extLst>
          </p:cNvPr>
          <p:cNvGrpSpPr/>
          <p:nvPr/>
        </p:nvGrpSpPr>
        <p:grpSpPr>
          <a:xfrm>
            <a:off x="509234" y="1329602"/>
            <a:ext cx="5127694" cy="4647263"/>
            <a:chOff x="886932" y="312302"/>
            <a:chExt cx="6599298" cy="586858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E5C0BF-CC55-5A1F-37AB-F31F19DA7ECF}"/>
                </a:ext>
              </a:extLst>
            </p:cNvPr>
            <p:cNvSpPr/>
            <p:nvPr/>
          </p:nvSpPr>
          <p:spPr>
            <a:xfrm>
              <a:off x="1443759" y="475969"/>
              <a:ext cx="171195" cy="171195"/>
            </a:xfrm>
            <a:custGeom>
              <a:avLst/>
              <a:gdLst>
                <a:gd name="connsiteX0" fmla="*/ 0 w 156789"/>
                <a:gd name="connsiteY0" fmla="*/ 156789 h 156789"/>
                <a:gd name="connsiteX1" fmla="*/ 156789 w 156789"/>
                <a:gd name="connsiteY1" fmla="*/ 0 h 15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789" h="156789">
                  <a:moveTo>
                    <a:pt x="0" y="156789"/>
                  </a:moveTo>
                  <a:lnTo>
                    <a:pt x="156789" y="0"/>
                  </a:lnTo>
                </a:path>
              </a:pathLst>
            </a:custGeom>
            <a:ln w="221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B0BF6E-4BA6-DCFE-8E75-7571B962CF1C}"/>
                </a:ext>
              </a:extLst>
            </p:cNvPr>
            <p:cNvSpPr/>
            <p:nvPr/>
          </p:nvSpPr>
          <p:spPr>
            <a:xfrm>
              <a:off x="1127032" y="1958502"/>
              <a:ext cx="2917465" cy="2917466"/>
            </a:xfrm>
            <a:custGeom>
              <a:avLst/>
              <a:gdLst>
                <a:gd name="connsiteX0" fmla="*/ 1690851 w 2671956"/>
                <a:gd name="connsiteY0" fmla="*/ -190 h 2671957"/>
                <a:gd name="connsiteX1" fmla="*/ 980454 w 2671956"/>
                <a:gd name="connsiteY1" fmla="*/ -190 h 2671957"/>
                <a:gd name="connsiteX2" fmla="*/ 642153 w 2671956"/>
                <a:gd name="connsiteY2" fmla="*/ 139947 h 2671957"/>
                <a:gd name="connsiteX3" fmla="*/ 139789 w 2671956"/>
                <a:gd name="connsiteY3" fmla="*/ 642288 h 2671957"/>
                <a:gd name="connsiteX4" fmla="*/ -348 w 2671956"/>
                <a:gd name="connsiteY4" fmla="*/ 980590 h 2671957"/>
                <a:gd name="connsiteX5" fmla="*/ -348 w 2671956"/>
                <a:gd name="connsiteY5" fmla="*/ 1690942 h 2671957"/>
                <a:gd name="connsiteX6" fmla="*/ 139789 w 2671956"/>
                <a:gd name="connsiteY6" fmla="*/ 2029244 h 2671957"/>
                <a:gd name="connsiteX7" fmla="*/ 642130 w 2671956"/>
                <a:gd name="connsiteY7" fmla="*/ 2531586 h 2671957"/>
                <a:gd name="connsiteX8" fmla="*/ 980454 w 2671956"/>
                <a:gd name="connsiteY8" fmla="*/ 2671767 h 2671957"/>
                <a:gd name="connsiteX9" fmla="*/ 1690873 w 2671956"/>
                <a:gd name="connsiteY9" fmla="*/ 2671767 h 2671957"/>
                <a:gd name="connsiteX10" fmla="*/ 2029263 w 2671956"/>
                <a:gd name="connsiteY10" fmla="*/ 2531653 h 2671957"/>
                <a:gd name="connsiteX11" fmla="*/ 2531494 w 2671956"/>
                <a:gd name="connsiteY11" fmla="*/ 2029311 h 2671957"/>
                <a:gd name="connsiteX12" fmla="*/ 2671609 w 2671956"/>
                <a:gd name="connsiteY12" fmla="*/ 1690942 h 2671957"/>
                <a:gd name="connsiteX13" fmla="*/ 2671609 w 2671956"/>
                <a:gd name="connsiteY13" fmla="*/ 980590 h 2671957"/>
                <a:gd name="connsiteX14" fmla="*/ 2531494 w 2671956"/>
                <a:gd name="connsiteY14" fmla="*/ 642288 h 2671957"/>
                <a:gd name="connsiteX15" fmla="*/ 2029263 w 2671956"/>
                <a:gd name="connsiteY15" fmla="*/ 139947 h 2671957"/>
                <a:gd name="connsiteX16" fmla="*/ 1690851 w 2671956"/>
                <a:gd name="connsiteY16" fmla="*/ -190 h 267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71956" h="2671957">
                  <a:moveTo>
                    <a:pt x="1690851" y="-190"/>
                  </a:moveTo>
                  <a:lnTo>
                    <a:pt x="980454" y="-190"/>
                  </a:lnTo>
                  <a:cubicBezTo>
                    <a:pt x="853555" y="-188"/>
                    <a:pt x="731876" y="50222"/>
                    <a:pt x="642153" y="139947"/>
                  </a:cubicBezTo>
                  <a:lnTo>
                    <a:pt x="139789" y="642288"/>
                  </a:lnTo>
                  <a:cubicBezTo>
                    <a:pt x="50054" y="732003"/>
                    <a:pt x="-355" y="853691"/>
                    <a:pt x="-348" y="980590"/>
                  </a:cubicBezTo>
                  <a:lnTo>
                    <a:pt x="-348" y="1690942"/>
                  </a:lnTo>
                  <a:cubicBezTo>
                    <a:pt x="-348" y="1817841"/>
                    <a:pt x="50061" y="1939530"/>
                    <a:pt x="139789" y="2029244"/>
                  </a:cubicBezTo>
                  <a:lnTo>
                    <a:pt x="642130" y="2531586"/>
                  </a:lnTo>
                  <a:cubicBezTo>
                    <a:pt x="731849" y="2621344"/>
                    <a:pt x="853555" y="2671767"/>
                    <a:pt x="980454" y="2671767"/>
                  </a:cubicBezTo>
                  <a:lnTo>
                    <a:pt x="1690873" y="2671767"/>
                  </a:lnTo>
                  <a:cubicBezTo>
                    <a:pt x="1817794" y="2671790"/>
                    <a:pt x="1939505" y="2621389"/>
                    <a:pt x="2029263" y="2531653"/>
                  </a:cubicBezTo>
                  <a:lnTo>
                    <a:pt x="2531494" y="2029311"/>
                  </a:lnTo>
                  <a:cubicBezTo>
                    <a:pt x="2621231" y="1939574"/>
                    <a:pt x="2671631" y="1817841"/>
                    <a:pt x="2671609" y="1690942"/>
                  </a:cubicBezTo>
                  <a:lnTo>
                    <a:pt x="2671609" y="980590"/>
                  </a:lnTo>
                  <a:cubicBezTo>
                    <a:pt x="2671609" y="853713"/>
                    <a:pt x="2621208" y="732003"/>
                    <a:pt x="2531494" y="642288"/>
                  </a:cubicBezTo>
                  <a:lnTo>
                    <a:pt x="2029263" y="139947"/>
                  </a:lnTo>
                  <a:cubicBezTo>
                    <a:pt x="1939505" y="50202"/>
                    <a:pt x="1817772" y="-208"/>
                    <a:pt x="1690851" y="-1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21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6925394-453F-963A-D351-0463978BF87E}"/>
                </a:ext>
              </a:extLst>
            </p:cNvPr>
            <p:cNvSpPr/>
            <p:nvPr/>
          </p:nvSpPr>
          <p:spPr>
            <a:xfrm>
              <a:off x="1122480" y="1953974"/>
              <a:ext cx="2926593" cy="2926545"/>
            </a:xfrm>
            <a:custGeom>
              <a:avLst/>
              <a:gdLst>
                <a:gd name="connsiteX0" fmla="*/ 1695019 w 2680316"/>
                <a:gd name="connsiteY0" fmla="*/ 2680082 h 2680272"/>
                <a:gd name="connsiteX1" fmla="*/ 984623 w 2680316"/>
                <a:gd name="connsiteY1" fmla="*/ 2680082 h 2680272"/>
                <a:gd name="connsiteX2" fmla="*/ 643372 w 2680316"/>
                <a:gd name="connsiteY2" fmla="*/ 2538748 h 2680272"/>
                <a:gd name="connsiteX3" fmla="*/ 141008 w 2680316"/>
                <a:gd name="connsiteY3" fmla="*/ 2036406 h 2680272"/>
                <a:gd name="connsiteX4" fmla="*/ -348 w 2680316"/>
                <a:gd name="connsiteY4" fmla="*/ 1695089 h 2680272"/>
                <a:gd name="connsiteX5" fmla="*/ -348 w 2680316"/>
                <a:gd name="connsiteY5" fmla="*/ 984737 h 2680272"/>
                <a:gd name="connsiteX6" fmla="*/ 141008 w 2680316"/>
                <a:gd name="connsiteY6" fmla="*/ 643486 h 2680272"/>
                <a:gd name="connsiteX7" fmla="*/ 643350 w 2680316"/>
                <a:gd name="connsiteY7" fmla="*/ 141144 h 2680272"/>
                <a:gd name="connsiteX8" fmla="*/ 984623 w 2680316"/>
                <a:gd name="connsiteY8" fmla="*/ -190 h 2680272"/>
                <a:gd name="connsiteX9" fmla="*/ 1695041 w 2680316"/>
                <a:gd name="connsiteY9" fmla="*/ -190 h 2680272"/>
                <a:gd name="connsiteX10" fmla="*/ 2036292 w 2680316"/>
                <a:gd name="connsiteY10" fmla="*/ 141144 h 2680272"/>
                <a:gd name="connsiteX11" fmla="*/ 2538612 w 2680316"/>
                <a:gd name="connsiteY11" fmla="*/ 643486 h 2680272"/>
                <a:gd name="connsiteX12" fmla="*/ 2679968 w 2680316"/>
                <a:gd name="connsiteY12" fmla="*/ 984737 h 2680272"/>
                <a:gd name="connsiteX13" fmla="*/ 2679968 w 2680316"/>
                <a:gd name="connsiteY13" fmla="*/ 1695089 h 2680272"/>
                <a:gd name="connsiteX14" fmla="*/ 2538612 w 2680316"/>
                <a:gd name="connsiteY14" fmla="*/ 2036340 h 2680272"/>
                <a:gd name="connsiteX15" fmla="*/ 2036292 w 2680316"/>
                <a:gd name="connsiteY15" fmla="*/ 2538681 h 2680272"/>
                <a:gd name="connsiteX16" fmla="*/ 1695041 w 2680316"/>
                <a:gd name="connsiteY16" fmla="*/ 2680016 h 2680272"/>
                <a:gd name="connsiteX17" fmla="*/ 984623 w 2680316"/>
                <a:gd name="connsiteY17" fmla="*/ 8125 h 2680272"/>
                <a:gd name="connsiteX18" fmla="*/ 649270 w 2680316"/>
                <a:gd name="connsiteY18" fmla="*/ 147042 h 2680272"/>
                <a:gd name="connsiteX19" fmla="*/ 146906 w 2680316"/>
                <a:gd name="connsiteY19" fmla="*/ 649384 h 2680272"/>
                <a:gd name="connsiteX20" fmla="*/ 7989 w 2680316"/>
                <a:gd name="connsiteY20" fmla="*/ 984737 h 2680272"/>
                <a:gd name="connsiteX21" fmla="*/ 7989 w 2680316"/>
                <a:gd name="connsiteY21" fmla="*/ 1695089 h 2680272"/>
                <a:gd name="connsiteX22" fmla="*/ 146906 w 2680316"/>
                <a:gd name="connsiteY22" fmla="*/ 2030441 h 2680272"/>
                <a:gd name="connsiteX23" fmla="*/ 649248 w 2680316"/>
                <a:gd name="connsiteY23" fmla="*/ 2532783 h 2680272"/>
                <a:gd name="connsiteX24" fmla="*/ 984623 w 2680316"/>
                <a:gd name="connsiteY24" fmla="*/ 2671767 h 2680272"/>
                <a:gd name="connsiteX25" fmla="*/ 1695041 w 2680316"/>
                <a:gd name="connsiteY25" fmla="*/ 2671767 h 2680272"/>
                <a:gd name="connsiteX26" fmla="*/ 2030394 w 2680316"/>
                <a:gd name="connsiteY26" fmla="*/ 2532850 h 2680272"/>
                <a:gd name="connsiteX27" fmla="*/ 2532736 w 2680316"/>
                <a:gd name="connsiteY27" fmla="*/ 2030508 h 2680272"/>
                <a:gd name="connsiteX28" fmla="*/ 2671631 w 2680316"/>
                <a:gd name="connsiteY28" fmla="*/ 1695089 h 2680272"/>
                <a:gd name="connsiteX29" fmla="*/ 2671631 w 2680316"/>
                <a:gd name="connsiteY29" fmla="*/ 984737 h 2680272"/>
                <a:gd name="connsiteX30" fmla="*/ 2532714 w 2680316"/>
                <a:gd name="connsiteY30" fmla="*/ 649384 h 2680272"/>
                <a:gd name="connsiteX31" fmla="*/ 2030372 w 2680316"/>
                <a:gd name="connsiteY31" fmla="*/ 147042 h 2680272"/>
                <a:gd name="connsiteX32" fmla="*/ 1695019 w 2680316"/>
                <a:gd name="connsiteY32" fmla="*/ 8125 h 2680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80316" h="2680272">
                  <a:moveTo>
                    <a:pt x="1695019" y="2680082"/>
                  </a:moveTo>
                  <a:lnTo>
                    <a:pt x="984623" y="2680082"/>
                  </a:lnTo>
                  <a:cubicBezTo>
                    <a:pt x="856637" y="2680104"/>
                    <a:pt x="733873" y="2629261"/>
                    <a:pt x="643372" y="2538748"/>
                  </a:cubicBezTo>
                  <a:lnTo>
                    <a:pt x="141008" y="2036406"/>
                  </a:lnTo>
                  <a:cubicBezTo>
                    <a:pt x="50487" y="1945894"/>
                    <a:pt x="-362" y="1823097"/>
                    <a:pt x="-348" y="1695089"/>
                  </a:cubicBezTo>
                  <a:lnTo>
                    <a:pt x="-348" y="984737"/>
                  </a:lnTo>
                  <a:cubicBezTo>
                    <a:pt x="-344" y="856751"/>
                    <a:pt x="50502" y="733999"/>
                    <a:pt x="141008" y="643486"/>
                  </a:cubicBezTo>
                  <a:lnTo>
                    <a:pt x="643350" y="141144"/>
                  </a:lnTo>
                  <a:cubicBezTo>
                    <a:pt x="733858" y="50630"/>
                    <a:pt x="856615" y="-212"/>
                    <a:pt x="984623" y="-190"/>
                  </a:cubicBezTo>
                  <a:lnTo>
                    <a:pt x="1695041" y="-190"/>
                  </a:lnTo>
                  <a:cubicBezTo>
                    <a:pt x="1823027" y="-206"/>
                    <a:pt x="1945780" y="50636"/>
                    <a:pt x="2036292" y="141144"/>
                  </a:cubicBezTo>
                  <a:lnTo>
                    <a:pt x="2538612" y="643486"/>
                  </a:lnTo>
                  <a:cubicBezTo>
                    <a:pt x="2629124" y="733999"/>
                    <a:pt x="2679968" y="856751"/>
                    <a:pt x="2679968" y="984737"/>
                  </a:cubicBezTo>
                  <a:lnTo>
                    <a:pt x="2679968" y="1695089"/>
                  </a:lnTo>
                  <a:cubicBezTo>
                    <a:pt x="2679968" y="1823074"/>
                    <a:pt x="2629124" y="1945827"/>
                    <a:pt x="2538612" y="2036340"/>
                  </a:cubicBezTo>
                  <a:lnTo>
                    <a:pt x="2036292" y="2538681"/>
                  </a:lnTo>
                  <a:cubicBezTo>
                    <a:pt x="1945780" y="2629194"/>
                    <a:pt x="1823027" y="2680038"/>
                    <a:pt x="1695041" y="2680016"/>
                  </a:cubicBezTo>
                  <a:close/>
                  <a:moveTo>
                    <a:pt x="984623" y="8125"/>
                  </a:moveTo>
                  <a:cubicBezTo>
                    <a:pt x="858833" y="8121"/>
                    <a:pt x="738206" y="58093"/>
                    <a:pt x="649270" y="147042"/>
                  </a:cubicBezTo>
                  <a:lnTo>
                    <a:pt x="146906" y="649384"/>
                  </a:lnTo>
                  <a:cubicBezTo>
                    <a:pt x="57957" y="738322"/>
                    <a:pt x="7985" y="858946"/>
                    <a:pt x="7989" y="984737"/>
                  </a:cubicBezTo>
                  <a:lnTo>
                    <a:pt x="7989" y="1695089"/>
                  </a:lnTo>
                  <a:cubicBezTo>
                    <a:pt x="7985" y="1820879"/>
                    <a:pt x="57957" y="1941503"/>
                    <a:pt x="146906" y="2030441"/>
                  </a:cubicBezTo>
                  <a:lnTo>
                    <a:pt x="649248" y="2532783"/>
                  </a:lnTo>
                  <a:cubicBezTo>
                    <a:pt x="738180" y="2621766"/>
                    <a:pt x="858833" y="2671767"/>
                    <a:pt x="984623" y="2671767"/>
                  </a:cubicBezTo>
                  <a:lnTo>
                    <a:pt x="1695041" y="2671767"/>
                  </a:lnTo>
                  <a:cubicBezTo>
                    <a:pt x="1820832" y="2671767"/>
                    <a:pt x="1941456" y="2621810"/>
                    <a:pt x="2030394" y="2532850"/>
                  </a:cubicBezTo>
                  <a:lnTo>
                    <a:pt x="2532736" y="2030508"/>
                  </a:lnTo>
                  <a:cubicBezTo>
                    <a:pt x="2621674" y="1941526"/>
                    <a:pt x="2671631" y="1820879"/>
                    <a:pt x="2671631" y="1695089"/>
                  </a:cubicBezTo>
                  <a:lnTo>
                    <a:pt x="2671631" y="984737"/>
                  </a:lnTo>
                  <a:cubicBezTo>
                    <a:pt x="2671609" y="858969"/>
                    <a:pt x="2621630" y="738344"/>
                    <a:pt x="2532714" y="649384"/>
                  </a:cubicBezTo>
                  <a:lnTo>
                    <a:pt x="2030372" y="147042"/>
                  </a:lnTo>
                  <a:cubicBezTo>
                    <a:pt x="1941434" y="58093"/>
                    <a:pt x="1820810" y="8121"/>
                    <a:pt x="1695019" y="8125"/>
                  </a:cubicBezTo>
                  <a:close/>
                </a:path>
              </a:pathLst>
            </a:custGeom>
            <a:solidFill>
              <a:srgbClr val="FFFFFF"/>
            </a:solidFill>
            <a:ln w="221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8E62951-25BE-96D9-82FF-19ED4F77237A}"/>
                </a:ext>
              </a:extLst>
            </p:cNvPr>
            <p:cNvSpPr/>
            <p:nvPr/>
          </p:nvSpPr>
          <p:spPr>
            <a:xfrm>
              <a:off x="1249367" y="2045460"/>
              <a:ext cx="2695937" cy="2695887"/>
            </a:xfrm>
            <a:custGeom>
              <a:avLst/>
              <a:gdLst>
                <a:gd name="connsiteX0" fmla="*/ 1542221 w 2469069"/>
                <a:gd name="connsiteY0" fmla="*/ -190 h 2469024"/>
                <a:gd name="connsiteX1" fmla="*/ 926174 w 2469069"/>
                <a:gd name="connsiteY1" fmla="*/ -190 h 2469024"/>
                <a:gd name="connsiteX2" fmla="*/ 579047 w 2469069"/>
                <a:gd name="connsiteY2" fmla="*/ 143605 h 2469024"/>
                <a:gd name="connsiteX3" fmla="*/ 143447 w 2469069"/>
                <a:gd name="connsiteY3" fmla="*/ 579205 h 2469024"/>
                <a:gd name="connsiteX4" fmla="*/ -348 w 2469069"/>
                <a:gd name="connsiteY4" fmla="*/ 926332 h 2469024"/>
                <a:gd name="connsiteX5" fmla="*/ -348 w 2469069"/>
                <a:gd name="connsiteY5" fmla="*/ 1542335 h 2469024"/>
                <a:gd name="connsiteX6" fmla="*/ 143447 w 2469069"/>
                <a:gd name="connsiteY6" fmla="*/ 1889440 h 2469024"/>
                <a:gd name="connsiteX7" fmla="*/ 579047 w 2469069"/>
                <a:gd name="connsiteY7" fmla="*/ 2325061 h 2469024"/>
                <a:gd name="connsiteX8" fmla="*/ 926174 w 2469069"/>
                <a:gd name="connsiteY8" fmla="*/ 2468835 h 2469024"/>
                <a:gd name="connsiteX9" fmla="*/ 1542221 w 2469069"/>
                <a:gd name="connsiteY9" fmla="*/ 2468835 h 2469024"/>
                <a:gd name="connsiteX10" fmla="*/ 1889326 w 2469069"/>
                <a:gd name="connsiteY10" fmla="*/ 2325061 h 2469024"/>
                <a:gd name="connsiteX11" fmla="*/ 2324948 w 2469069"/>
                <a:gd name="connsiteY11" fmla="*/ 1889440 h 2469024"/>
                <a:gd name="connsiteX12" fmla="*/ 2468721 w 2469069"/>
                <a:gd name="connsiteY12" fmla="*/ 1542335 h 2469024"/>
                <a:gd name="connsiteX13" fmla="*/ 2468721 w 2469069"/>
                <a:gd name="connsiteY13" fmla="*/ 926332 h 2469024"/>
                <a:gd name="connsiteX14" fmla="*/ 2324948 w 2469069"/>
                <a:gd name="connsiteY14" fmla="*/ 579205 h 2469024"/>
                <a:gd name="connsiteX15" fmla="*/ 1889326 w 2469069"/>
                <a:gd name="connsiteY15" fmla="*/ 143605 h 2469024"/>
                <a:gd name="connsiteX16" fmla="*/ 1542221 w 2469069"/>
                <a:gd name="connsiteY16" fmla="*/ -190 h 2469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69069" h="2469024">
                  <a:moveTo>
                    <a:pt x="1542221" y="-190"/>
                  </a:moveTo>
                  <a:lnTo>
                    <a:pt x="926174" y="-190"/>
                  </a:lnTo>
                  <a:cubicBezTo>
                    <a:pt x="795971" y="-188"/>
                    <a:pt x="671111" y="51536"/>
                    <a:pt x="579047" y="143605"/>
                  </a:cubicBezTo>
                  <a:lnTo>
                    <a:pt x="143447" y="579205"/>
                  </a:lnTo>
                  <a:cubicBezTo>
                    <a:pt x="51378" y="671269"/>
                    <a:pt x="-346" y="796129"/>
                    <a:pt x="-348" y="926332"/>
                  </a:cubicBezTo>
                  <a:lnTo>
                    <a:pt x="-348" y="1542335"/>
                  </a:lnTo>
                  <a:cubicBezTo>
                    <a:pt x="-342" y="1672516"/>
                    <a:pt x="51385" y="1797375"/>
                    <a:pt x="143447" y="1889440"/>
                  </a:cubicBezTo>
                  <a:lnTo>
                    <a:pt x="579047" y="2325061"/>
                  </a:lnTo>
                  <a:cubicBezTo>
                    <a:pt x="671111" y="2417126"/>
                    <a:pt x="795971" y="2468835"/>
                    <a:pt x="926174" y="2468835"/>
                  </a:cubicBezTo>
                  <a:lnTo>
                    <a:pt x="1542221" y="2468835"/>
                  </a:lnTo>
                  <a:cubicBezTo>
                    <a:pt x="1672402" y="2468835"/>
                    <a:pt x="1797261" y="2417126"/>
                    <a:pt x="1889326" y="2325061"/>
                  </a:cubicBezTo>
                  <a:lnTo>
                    <a:pt x="2324948" y="1889440"/>
                  </a:lnTo>
                  <a:cubicBezTo>
                    <a:pt x="2417012" y="1797375"/>
                    <a:pt x="2468721" y="1672516"/>
                    <a:pt x="2468721" y="1542335"/>
                  </a:cubicBezTo>
                  <a:lnTo>
                    <a:pt x="2468721" y="926332"/>
                  </a:lnTo>
                  <a:cubicBezTo>
                    <a:pt x="2468721" y="796129"/>
                    <a:pt x="2417012" y="671269"/>
                    <a:pt x="2324948" y="579205"/>
                  </a:cubicBezTo>
                  <a:lnTo>
                    <a:pt x="1889326" y="143605"/>
                  </a:lnTo>
                  <a:cubicBezTo>
                    <a:pt x="1797261" y="51543"/>
                    <a:pt x="1672402" y="-183"/>
                    <a:pt x="1542221" y="-19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17" cap="flat">
              <a:solidFill>
                <a:schemeClr val="tx1"/>
              </a:solidFill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 defTabSz="685800"/>
              <a:r>
                <a:rPr 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4B18A4-C33F-CED0-AA06-89EC3B54C81A}"/>
                </a:ext>
              </a:extLst>
            </p:cNvPr>
            <p:cNvSpPr/>
            <p:nvPr/>
          </p:nvSpPr>
          <p:spPr>
            <a:xfrm>
              <a:off x="2596078" y="1301126"/>
              <a:ext cx="2105262" cy="4232242"/>
            </a:xfrm>
            <a:custGeom>
              <a:avLst/>
              <a:gdLst>
                <a:gd name="connsiteX0" fmla="*/ 1818659 w 1928102"/>
                <a:gd name="connsiteY0" fmla="*/ 1025980 h 3876093"/>
                <a:gd name="connsiteX1" fmla="*/ 901561 w 1928102"/>
                <a:gd name="connsiteY1" fmla="*/ 108904 h 3876093"/>
                <a:gd name="connsiteX2" fmla="*/ 638184 w 1928102"/>
                <a:gd name="connsiteY2" fmla="*/ -190 h 3876093"/>
                <a:gd name="connsiteX3" fmla="*/ 43533 w 1928102"/>
                <a:gd name="connsiteY3" fmla="*/ -190 h 3876093"/>
                <a:gd name="connsiteX4" fmla="*/ -348 w 1928102"/>
                <a:gd name="connsiteY4" fmla="*/ 43692 h 3876093"/>
                <a:gd name="connsiteX5" fmla="*/ -348 w 1928102"/>
                <a:gd name="connsiteY5" fmla="*/ 43692 h 3876093"/>
                <a:gd name="connsiteX6" fmla="*/ 43511 w 1928102"/>
                <a:gd name="connsiteY6" fmla="*/ 87595 h 3876093"/>
                <a:gd name="connsiteX7" fmla="*/ 43533 w 1928102"/>
                <a:gd name="connsiteY7" fmla="*/ 87595 h 3876093"/>
                <a:gd name="connsiteX8" fmla="*/ 638184 w 1928102"/>
                <a:gd name="connsiteY8" fmla="*/ 87595 h 3876093"/>
                <a:gd name="connsiteX9" fmla="*/ 839497 w 1928102"/>
                <a:gd name="connsiteY9" fmla="*/ 170990 h 3876093"/>
                <a:gd name="connsiteX10" fmla="*/ 1756573 w 1928102"/>
                <a:gd name="connsiteY10" fmla="*/ 1088088 h 3876093"/>
                <a:gd name="connsiteX11" fmla="*/ 1839968 w 1928102"/>
                <a:gd name="connsiteY11" fmla="*/ 1289402 h 3876093"/>
                <a:gd name="connsiteX12" fmla="*/ 1839968 w 1928102"/>
                <a:gd name="connsiteY12" fmla="*/ 2586355 h 3876093"/>
                <a:gd name="connsiteX13" fmla="*/ 1756573 w 1928102"/>
                <a:gd name="connsiteY13" fmla="*/ 2787668 h 3876093"/>
                <a:gd name="connsiteX14" fmla="*/ 839497 w 1928102"/>
                <a:gd name="connsiteY14" fmla="*/ 3704722 h 3876093"/>
                <a:gd name="connsiteX15" fmla="*/ 638184 w 1928102"/>
                <a:gd name="connsiteY15" fmla="*/ 3788117 h 3876093"/>
                <a:gd name="connsiteX16" fmla="*/ 43533 w 1928102"/>
                <a:gd name="connsiteY16" fmla="*/ 3788117 h 3876093"/>
                <a:gd name="connsiteX17" fmla="*/ -348 w 1928102"/>
                <a:gd name="connsiteY17" fmla="*/ 3831998 h 3876093"/>
                <a:gd name="connsiteX18" fmla="*/ -348 w 1928102"/>
                <a:gd name="connsiteY18" fmla="*/ 3831998 h 3876093"/>
                <a:gd name="connsiteX19" fmla="*/ 43511 w 1928102"/>
                <a:gd name="connsiteY19" fmla="*/ 3875902 h 3876093"/>
                <a:gd name="connsiteX20" fmla="*/ 43533 w 1928102"/>
                <a:gd name="connsiteY20" fmla="*/ 3875902 h 3876093"/>
                <a:gd name="connsiteX21" fmla="*/ 638184 w 1928102"/>
                <a:gd name="connsiteY21" fmla="*/ 3875902 h 3876093"/>
                <a:gd name="connsiteX22" fmla="*/ 901561 w 1928102"/>
                <a:gd name="connsiteY22" fmla="*/ 3766808 h 3876093"/>
                <a:gd name="connsiteX23" fmla="*/ 1818659 w 1928102"/>
                <a:gd name="connsiteY23" fmla="*/ 2849710 h 3876093"/>
                <a:gd name="connsiteX24" fmla="*/ 1927753 w 1928102"/>
                <a:gd name="connsiteY24" fmla="*/ 2586333 h 3876093"/>
                <a:gd name="connsiteX25" fmla="*/ 1927753 w 1928102"/>
                <a:gd name="connsiteY25" fmla="*/ 1289379 h 3876093"/>
                <a:gd name="connsiteX26" fmla="*/ 1818659 w 1928102"/>
                <a:gd name="connsiteY26" fmla="*/ 1025980 h 387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28102" h="3876093">
                  <a:moveTo>
                    <a:pt x="1818659" y="1025980"/>
                  </a:moveTo>
                  <a:lnTo>
                    <a:pt x="901561" y="108904"/>
                  </a:lnTo>
                  <a:cubicBezTo>
                    <a:pt x="831714" y="39057"/>
                    <a:pt x="736967" y="-186"/>
                    <a:pt x="638184" y="-190"/>
                  </a:cubicBezTo>
                  <a:lnTo>
                    <a:pt x="43533" y="-190"/>
                  </a:lnTo>
                  <a:cubicBezTo>
                    <a:pt x="19298" y="-190"/>
                    <a:pt x="-348" y="19456"/>
                    <a:pt x="-348" y="43692"/>
                  </a:cubicBezTo>
                  <a:lnTo>
                    <a:pt x="-348" y="43692"/>
                  </a:lnTo>
                  <a:cubicBezTo>
                    <a:pt x="-370" y="67927"/>
                    <a:pt x="19276" y="87584"/>
                    <a:pt x="43511" y="87595"/>
                  </a:cubicBezTo>
                  <a:cubicBezTo>
                    <a:pt x="43511" y="87595"/>
                    <a:pt x="43533" y="87595"/>
                    <a:pt x="43533" y="87595"/>
                  </a:cubicBezTo>
                  <a:lnTo>
                    <a:pt x="638184" y="87595"/>
                  </a:lnTo>
                  <a:cubicBezTo>
                    <a:pt x="713684" y="87606"/>
                    <a:pt x="786103" y="117602"/>
                    <a:pt x="839497" y="170990"/>
                  </a:cubicBezTo>
                  <a:lnTo>
                    <a:pt x="1756573" y="1088088"/>
                  </a:lnTo>
                  <a:cubicBezTo>
                    <a:pt x="1809967" y="1141482"/>
                    <a:pt x="1839968" y="1213901"/>
                    <a:pt x="1839968" y="1289402"/>
                  </a:cubicBezTo>
                  <a:lnTo>
                    <a:pt x="1839968" y="2586355"/>
                  </a:lnTo>
                  <a:cubicBezTo>
                    <a:pt x="1840167" y="2661900"/>
                    <a:pt x="1810144" y="2734385"/>
                    <a:pt x="1756573" y="2787668"/>
                  </a:cubicBezTo>
                  <a:lnTo>
                    <a:pt x="839497" y="3704722"/>
                  </a:lnTo>
                  <a:cubicBezTo>
                    <a:pt x="786103" y="3758116"/>
                    <a:pt x="713684" y="3788117"/>
                    <a:pt x="638184" y="3788117"/>
                  </a:cubicBezTo>
                  <a:lnTo>
                    <a:pt x="43533" y="3788117"/>
                  </a:lnTo>
                  <a:cubicBezTo>
                    <a:pt x="19298" y="3788117"/>
                    <a:pt x="-348" y="3807762"/>
                    <a:pt x="-348" y="3831998"/>
                  </a:cubicBezTo>
                  <a:lnTo>
                    <a:pt x="-348" y="3831998"/>
                  </a:lnTo>
                  <a:cubicBezTo>
                    <a:pt x="-370" y="3856234"/>
                    <a:pt x="19276" y="3875880"/>
                    <a:pt x="43511" y="3875902"/>
                  </a:cubicBezTo>
                  <a:cubicBezTo>
                    <a:pt x="43511" y="3875902"/>
                    <a:pt x="43533" y="3875902"/>
                    <a:pt x="43533" y="3875902"/>
                  </a:cubicBezTo>
                  <a:lnTo>
                    <a:pt x="638184" y="3875902"/>
                  </a:lnTo>
                  <a:cubicBezTo>
                    <a:pt x="737033" y="3876168"/>
                    <a:pt x="831870" y="3836899"/>
                    <a:pt x="901561" y="3766808"/>
                  </a:cubicBezTo>
                  <a:lnTo>
                    <a:pt x="1818659" y="2849710"/>
                  </a:lnTo>
                  <a:cubicBezTo>
                    <a:pt x="1888749" y="2780018"/>
                    <a:pt x="1928019" y="2685182"/>
                    <a:pt x="1927753" y="2586333"/>
                  </a:cubicBezTo>
                  <a:lnTo>
                    <a:pt x="1927753" y="1289379"/>
                  </a:lnTo>
                  <a:cubicBezTo>
                    <a:pt x="1928019" y="1190530"/>
                    <a:pt x="1888749" y="1095693"/>
                    <a:pt x="1818659" y="10259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21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EA118A1-923D-861E-EFFD-32FA4289CF35}"/>
                </a:ext>
              </a:extLst>
            </p:cNvPr>
            <p:cNvSpPr/>
            <p:nvPr/>
          </p:nvSpPr>
          <p:spPr>
            <a:xfrm>
              <a:off x="2592628" y="1296573"/>
              <a:ext cx="2113265" cy="4241346"/>
            </a:xfrm>
            <a:custGeom>
              <a:avLst/>
              <a:gdLst>
                <a:gd name="connsiteX0" fmla="*/ 641344 w 1935431"/>
                <a:gd name="connsiteY0" fmla="*/ 3884240 h 3884431"/>
                <a:gd name="connsiteX1" fmla="*/ 46693 w 1935431"/>
                <a:gd name="connsiteY1" fmla="*/ 3884240 h 3884431"/>
                <a:gd name="connsiteX2" fmla="*/ -337 w 1935431"/>
                <a:gd name="connsiteY2" fmla="*/ 3835148 h 3884431"/>
                <a:gd name="connsiteX3" fmla="*/ 46693 w 1935431"/>
                <a:gd name="connsiteY3" fmla="*/ 3788118 h 3884431"/>
                <a:gd name="connsiteX4" fmla="*/ 641344 w 1935431"/>
                <a:gd name="connsiteY4" fmla="*/ 3788118 h 3884431"/>
                <a:gd name="connsiteX5" fmla="*/ 839708 w 1935431"/>
                <a:gd name="connsiteY5" fmla="*/ 3705965 h 3884431"/>
                <a:gd name="connsiteX6" fmla="*/ 1756784 w 1935431"/>
                <a:gd name="connsiteY6" fmla="*/ 2788867 h 3884431"/>
                <a:gd name="connsiteX7" fmla="*/ 1838959 w 1935431"/>
                <a:gd name="connsiteY7" fmla="*/ 2590503 h 3884431"/>
                <a:gd name="connsiteX8" fmla="*/ 1838959 w 1935431"/>
                <a:gd name="connsiteY8" fmla="*/ 1293549 h 3884431"/>
                <a:gd name="connsiteX9" fmla="*/ 1756784 w 1935431"/>
                <a:gd name="connsiteY9" fmla="*/ 1095185 h 3884431"/>
                <a:gd name="connsiteX10" fmla="*/ 839708 w 1935431"/>
                <a:gd name="connsiteY10" fmla="*/ 178087 h 3884431"/>
                <a:gd name="connsiteX11" fmla="*/ 641344 w 1935431"/>
                <a:gd name="connsiteY11" fmla="*/ 95934 h 3884431"/>
                <a:gd name="connsiteX12" fmla="*/ 46693 w 1935431"/>
                <a:gd name="connsiteY12" fmla="*/ 95934 h 3884431"/>
                <a:gd name="connsiteX13" fmla="*/ -337 w 1935431"/>
                <a:gd name="connsiteY13" fmla="*/ 46839 h 3884431"/>
                <a:gd name="connsiteX14" fmla="*/ 46693 w 1935431"/>
                <a:gd name="connsiteY14" fmla="*/ -189 h 3884431"/>
                <a:gd name="connsiteX15" fmla="*/ 641344 w 1935431"/>
                <a:gd name="connsiteY15" fmla="*/ -189 h 3884431"/>
                <a:gd name="connsiteX16" fmla="*/ 907670 w 1935431"/>
                <a:gd name="connsiteY16" fmla="*/ 110125 h 3884431"/>
                <a:gd name="connsiteX17" fmla="*/ 1824768 w 1935431"/>
                <a:gd name="connsiteY17" fmla="*/ 1027223 h 3884431"/>
                <a:gd name="connsiteX18" fmla="*/ 1935082 w 1935431"/>
                <a:gd name="connsiteY18" fmla="*/ 1293549 h 3884431"/>
                <a:gd name="connsiteX19" fmla="*/ 1935082 w 1935431"/>
                <a:gd name="connsiteY19" fmla="*/ 2590503 h 3884431"/>
                <a:gd name="connsiteX20" fmla="*/ 1824768 w 1935431"/>
                <a:gd name="connsiteY20" fmla="*/ 2856829 h 3884431"/>
                <a:gd name="connsiteX21" fmla="*/ 907670 w 1935431"/>
                <a:gd name="connsiteY21" fmla="*/ 3773927 h 3884431"/>
                <a:gd name="connsiteX22" fmla="*/ 641344 w 1935431"/>
                <a:gd name="connsiteY22" fmla="*/ 3884240 h 3884431"/>
                <a:gd name="connsiteX23" fmla="*/ 46693 w 1935431"/>
                <a:gd name="connsiteY23" fmla="*/ 3796455 h 3884431"/>
                <a:gd name="connsiteX24" fmla="*/ 6027 w 1935431"/>
                <a:gd name="connsiteY24" fmla="*/ 3835237 h 3884431"/>
                <a:gd name="connsiteX25" fmla="*/ 44809 w 1935431"/>
                <a:gd name="connsiteY25" fmla="*/ 3875903 h 3884431"/>
                <a:gd name="connsiteX26" fmla="*/ 46693 w 1935431"/>
                <a:gd name="connsiteY26" fmla="*/ 3875903 h 3884431"/>
                <a:gd name="connsiteX27" fmla="*/ 641344 w 1935431"/>
                <a:gd name="connsiteY27" fmla="*/ 3875903 h 3884431"/>
                <a:gd name="connsiteX28" fmla="*/ 901772 w 1935431"/>
                <a:gd name="connsiteY28" fmla="*/ 3768029 h 3884431"/>
                <a:gd name="connsiteX29" fmla="*/ 1818870 w 1935431"/>
                <a:gd name="connsiteY29" fmla="*/ 2850953 h 3884431"/>
                <a:gd name="connsiteX30" fmla="*/ 1926745 w 1935431"/>
                <a:gd name="connsiteY30" fmla="*/ 2590503 h 3884431"/>
                <a:gd name="connsiteX31" fmla="*/ 1926745 w 1935431"/>
                <a:gd name="connsiteY31" fmla="*/ 1293549 h 3884431"/>
                <a:gd name="connsiteX32" fmla="*/ 1818870 w 1935431"/>
                <a:gd name="connsiteY32" fmla="*/ 1033099 h 3884431"/>
                <a:gd name="connsiteX33" fmla="*/ 901772 w 1935431"/>
                <a:gd name="connsiteY33" fmla="*/ 116023 h 3884431"/>
                <a:gd name="connsiteX34" fmla="*/ 641344 w 1935431"/>
                <a:gd name="connsiteY34" fmla="*/ 8149 h 3884431"/>
                <a:gd name="connsiteX35" fmla="*/ 46693 w 1935431"/>
                <a:gd name="connsiteY35" fmla="*/ 8149 h 3884431"/>
                <a:gd name="connsiteX36" fmla="*/ 6027 w 1935431"/>
                <a:gd name="connsiteY36" fmla="*/ 46935 h 3884431"/>
                <a:gd name="connsiteX37" fmla="*/ 44809 w 1935431"/>
                <a:gd name="connsiteY37" fmla="*/ 87596 h 3884431"/>
                <a:gd name="connsiteX38" fmla="*/ 46693 w 1935431"/>
                <a:gd name="connsiteY38" fmla="*/ 87596 h 3884431"/>
                <a:gd name="connsiteX39" fmla="*/ 641344 w 1935431"/>
                <a:gd name="connsiteY39" fmla="*/ 87596 h 3884431"/>
                <a:gd name="connsiteX40" fmla="*/ 845584 w 1935431"/>
                <a:gd name="connsiteY40" fmla="*/ 172211 h 3884431"/>
                <a:gd name="connsiteX41" fmla="*/ 1762682 w 1935431"/>
                <a:gd name="connsiteY41" fmla="*/ 1089287 h 3884431"/>
                <a:gd name="connsiteX42" fmla="*/ 1847297 w 1935431"/>
                <a:gd name="connsiteY42" fmla="*/ 1293549 h 3884431"/>
                <a:gd name="connsiteX43" fmla="*/ 1847297 w 1935431"/>
                <a:gd name="connsiteY43" fmla="*/ 2590503 h 3884431"/>
                <a:gd name="connsiteX44" fmla="*/ 1762682 w 1935431"/>
                <a:gd name="connsiteY44" fmla="*/ 2794765 h 3884431"/>
                <a:gd name="connsiteX45" fmla="*/ 845584 w 1935431"/>
                <a:gd name="connsiteY45" fmla="*/ 3711841 h 3884431"/>
                <a:gd name="connsiteX46" fmla="*/ 641344 w 1935431"/>
                <a:gd name="connsiteY46" fmla="*/ 3796455 h 388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35431" h="3884431">
                  <a:moveTo>
                    <a:pt x="641344" y="3884240"/>
                  </a:moveTo>
                  <a:lnTo>
                    <a:pt x="46693" y="3884240"/>
                  </a:lnTo>
                  <a:cubicBezTo>
                    <a:pt x="20152" y="3883664"/>
                    <a:pt x="-913" y="3861690"/>
                    <a:pt x="-337" y="3835148"/>
                  </a:cubicBezTo>
                  <a:cubicBezTo>
                    <a:pt x="218" y="3809405"/>
                    <a:pt x="20950" y="3788672"/>
                    <a:pt x="46693" y="3788118"/>
                  </a:cubicBezTo>
                  <a:lnTo>
                    <a:pt x="641344" y="3788118"/>
                  </a:lnTo>
                  <a:cubicBezTo>
                    <a:pt x="715780" y="3788318"/>
                    <a:pt x="787201" y="3758738"/>
                    <a:pt x="839708" y="3705965"/>
                  </a:cubicBezTo>
                  <a:lnTo>
                    <a:pt x="1756784" y="2788867"/>
                  </a:lnTo>
                  <a:cubicBezTo>
                    <a:pt x="1809579" y="2736382"/>
                    <a:pt x="1839159" y="2664939"/>
                    <a:pt x="1838959" y="2590503"/>
                  </a:cubicBezTo>
                  <a:lnTo>
                    <a:pt x="1838959" y="1293549"/>
                  </a:lnTo>
                  <a:cubicBezTo>
                    <a:pt x="1839159" y="1219113"/>
                    <a:pt x="1809579" y="1147669"/>
                    <a:pt x="1756784" y="1095185"/>
                  </a:cubicBezTo>
                  <a:lnTo>
                    <a:pt x="839708" y="178087"/>
                  </a:lnTo>
                  <a:cubicBezTo>
                    <a:pt x="787201" y="125316"/>
                    <a:pt x="715780" y="95734"/>
                    <a:pt x="641344" y="95934"/>
                  </a:cubicBezTo>
                  <a:lnTo>
                    <a:pt x="46693" y="95934"/>
                  </a:lnTo>
                  <a:cubicBezTo>
                    <a:pt x="20152" y="95364"/>
                    <a:pt x="-913" y="73383"/>
                    <a:pt x="-337" y="46839"/>
                  </a:cubicBezTo>
                  <a:cubicBezTo>
                    <a:pt x="218" y="21100"/>
                    <a:pt x="20950" y="364"/>
                    <a:pt x="46693" y="-189"/>
                  </a:cubicBezTo>
                  <a:lnTo>
                    <a:pt x="641344" y="-189"/>
                  </a:lnTo>
                  <a:cubicBezTo>
                    <a:pt x="741280" y="-459"/>
                    <a:pt x="837180" y="39263"/>
                    <a:pt x="907670" y="110125"/>
                  </a:cubicBezTo>
                  <a:lnTo>
                    <a:pt x="1824768" y="1027223"/>
                  </a:lnTo>
                  <a:cubicBezTo>
                    <a:pt x="1895635" y="1097713"/>
                    <a:pt x="1935348" y="1193613"/>
                    <a:pt x="1935082" y="1293549"/>
                  </a:cubicBezTo>
                  <a:lnTo>
                    <a:pt x="1935082" y="2590503"/>
                  </a:lnTo>
                  <a:cubicBezTo>
                    <a:pt x="1935348" y="2690439"/>
                    <a:pt x="1895635" y="2786339"/>
                    <a:pt x="1824768" y="2856829"/>
                  </a:cubicBezTo>
                  <a:lnTo>
                    <a:pt x="907670" y="3773927"/>
                  </a:lnTo>
                  <a:cubicBezTo>
                    <a:pt x="837180" y="3844794"/>
                    <a:pt x="741280" y="3884507"/>
                    <a:pt x="641344" y="3884240"/>
                  </a:cubicBezTo>
                  <a:close/>
                  <a:moveTo>
                    <a:pt x="46693" y="3796455"/>
                  </a:moveTo>
                  <a:cubicBezTo>
                    <a:pt x="24764" y="3795945"/>
                    <a:pt x="6559" y="3813307"/>
                    <a:pt x="6027" y="3835237"/>
                  </a:cubicBezTo>
                  <a:cubicBezTo>
                    <a:pt x="5517" y="3857189"/>
                    <a:pt x="22879" y="3875393"/>
                    <a:pt x="44809" y="3875903"/>
                  </a:cubicBezTo>
                  <a:cubicBezTo>
                    <a:pt x="45452" y="3875925"/>
                    <a:pt x="46072" y="3875925"/>
                    <a:pt x="46693" y="3875903"/>
                  </a:cubicBezTo>
                  <a:lnTo>
                    <a:pt x="641344" y="3875903"/>
                  </a:lnTo>
                  <a:cubicBezTo>
                    <a:pt x="739085" y="3876169"/>
                    <a:pt x="832857" y="3837321"/>
                    <a:pt x="901772" y="3768029"/>
                  </a:cubicBezTo>
                  <a:lnTo>
                    <a:pt x="1818870" y="2850953"/>
                  </a:lnTo>
                  <a:cubicBezTo>
                    <a:pt x="1888162" y="2782015"/>
                    <a:pt x="1927010" y="2688243"/>
                    <a:pt x="1926745" y="2590503"/>
                  </a:cubicBezTo>
                  <a:lnTo>
                    <a:pt x="1926745" y="1293549"/>
                  </a:lnTo>
                  <a:cubicBezTo>
                    <a:pt x="1927010" y="1195808"/>
                    <a:pt x="1888162" y="1102036"/>
                    <a:pt x="1818870" y="1033099"/>
                  </a:cubicBezTo>
                  <a:lnTo>
                    <a:pt x="901772" y="116023"/>
                  </a:lnTo>
                  <a:cubicBezTo>
                    <a:pt x="832857" y="46724"/>
                    <a:pt x="739085" y="7878"/>
                    <a:pt x="641344" y="8149"/>
                  </a:cubicBezTo>
                  <a:lnTo>
                    <a:pt x="46693" y="8149"/>
                  </a:lnTo>
                  <a:cubicBezTo>
                    <a:pt x="24764" y="7630"/>
                    <a:pt x="6559" y="24996"/>
                    <a:pt x="6027" y="46935"/>
                  </a:cubicBezTo>
                  <a:cubicBezTo>
                    <a:pt x="5517" y="68873"/>
                    <a:pt x="22879" y="87078"/>
                    <a:pt x="44809" y="87596"/>
                  </a:cubicBezTo>
                  <a:cubicBezTo>
                    <a:pt x="45452" y="87612"/>
                    <a:pt x="46072" y="87612"/>
                    <a:pt x="46693" y="87596"/>
                  </a:cubicBezTo>
                  <a:lnTo>
                    <a:pt x="641344" y="87596"/>
                  </a:lnTo>
                  <a:cubicBezTo>
                    <a:pt x="717998" y="87381"/>
                    <a:pt x="791547" y="117852"/>
                    <a:pt x="845584" y="172211"/>
                  </a:cubicBezTo>
                  <a:lnTo>
                    <a:pt x="1762682" y="1089287"/>
                  </a:lnTo>
                  <a:cubicBezTo>
                    <a:pt x="1817029" y="1143346"/>
                    <a:pt x="1847518" y="1216896"/>
                    <a:pt x="1847297" y="1293549"/>
                  </a:cubicBezTo>
                  <a:lnTo>
                    <a:pt x="1847297" y="2590503"/>
                  </a:lnTo>
                  <a:cubicBezTo>
                    <a:pt x="1847518" y="2667156"/>
                    <a:pt x="1817029" y="2740706"/>
                    <a:pt x="1762682" y="2794765"/>
                  </a:cubicBezTo>
                  <a:lnTo>
                    <a:pt x="845584" y="3711841"/>
                  </a:lnTo>
                  <a:cubicBezTo>
                    <a:pt x="791547" y="3766211"/>
                    <a:pt x="717998" y="3796677"/>
                    <a:pt x="641344" y="3796455"/>
                  </a:cubicBezTo>
                  <a:close/>
                </a:path>
              </a:pathLst>
            </a:custGeom>
            <a:solidFill>
              <a:srgbClr val="FFFFFF"/>
            </a:solidFill>
            <a:ln w="221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05264AD-D66E-1057-AF1D-AEB1ABB9A36A}"/>
                </a:ext>
              </a:extLst>
            </p:cNvPr>
            <p:cNvSpPr/>
            <p:nvPr/>
          </p:nvSpPr>
          <p:spPr>
            <a:xfrm>
              <a:off x="2828729" y="312302"/>
              <a:ext cx="3406844" cy="764047"/>
            </a:xfrm>
            <a:custGeom>
              <a:avLst/>
              <a:gdLst>
                <a:gd name="connsiteX0" fmla="*/ 1894892 w 2150013"/>
                <a:gd name="connsiteY0" fmla="*/ -190 h 731815"/>
                <a:gd name="connsiteX1" fmla="*/ 254470 w 2150013"/>
                <a:gd name="connsiteY1" fmla="*/ -190 h 731815"/>
                <a:gd name="connsiteX2" fmla="*/ 185422 w 2150013"/>
                <a:gd name="connsiteY2" fmla="*/ 28414 h 731815"/>
                <a:gd name="connsiteX3" fmla="*/ 28256 w 2150013"/>
                <a:gd name="connsiteY3" fmla="*/ 185580 h 731815"/>
                <a:gd name="connsiteX4" fmla="*/ -348 w 2150013"/>
                <a:gd name="connsiteY4" fmla="*/ 254628 h 731815"/>
                <a:gd name="connsiteX5" fmla="*/ -348 w 2150013"/>
                <a:gd name="connsiteY5" fmla="*/ 476807 h 731815"/>
                <a:gd name="connsiteX6" fmla="*/ 28256 w 2150013"/>
                <a:gd name="connsiteY6" fmla="*/ 545856 h 731815"/>
                <a:gd name="connsiteX7" fmla="*/ 185422 w 2150013"/>
                <a:gd name="connsiteY7" fmla="*/ 703022 h 731815"/>
                <a:gd name="connsiteX8" fmla="*/ 254470 w 2150013"/>
                <a:gd name="connsiteY8" fmla="*/ 731626 h 731815"/>
                <a:gd name="connsiteX9" fmla="*/ 1894892 w 2150013"/>
                <a:gd name="connsiteY9" fmla="*/ 731626 h 731815"/>
                <a:gd name="connsiteX10" fmla="*/ 1963940 w 2150013"/>
                <a:gd name="connsiteY10" fmla="*/ 703022 h 731815"/>
                <a:gd name="connsiteX11" fmla="*/ 2121062 w 2150013"/>
                <a:gd name="connsiteY11" fmla="*/ 545856 h 731815"/>
                <a:gd name="connsiteX12" fmla="*/ 2149665 w 2150013"/>
                <a:gd name="connsiteY12" fmla="*/ 476807 h 731815"/>
                <a:gd name="connsiteX13" fmla="*/ 2149665 w 2150013"/>
                <a:gd name="connsiteY13" fmla="*/ 254540 h 731815"/>
                <a:gd name="connsiteX14" fmla="*/ 2121062 w 2150013"/>
                <a:gd name="connsiteY14" fmla="*/ 185491 h 731815"/>
                <a:gd name="connsiteX15" fmla="*/ 1963896 w 2150013"/>
                <a:gd name="connsiteY15" fmla="*/ 28325 h 731815"/>
                <a:gd name="connsiteX16" fmla="*/ 1894892 w 2150013"/>
                <a:gd name="connsiteY16" fmla="*/ -190 h 73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50013" h="731815">
                  <a:moveTo>
                    <a:pt x="1894892" y="-190"/>
                  </a:moveTo>
                  <a:lnTo>
                    <a:pt x="254470" y="-190"/>
                  </a:lnTo>
                  <a:cubicBezTo>
                    <a:pt x="228571" y="-199"/>
                    <a:pt x="203737" y="10092"/>
                    <a:pt x="185422" y="28414"/>
                  </a:cubicBezTo>
                  <a:lnTo>
                    <a:pt x="28256" y="185580"/>
                  </a:lnTo>
                  <a:cubicBezTo>
                    <a:pt x="9940" y="203887"/>
                    <a:pt x="-348" y="228728"/>
                    <a:pt x="-348" y="254628"/>
                  </a:cubicBezTo>
                  <a:lnTo>
                    <a:pt x="-348" y="476807"/>
                  </a:lnTo>
                  <a:cubicBezTo>
                    <a:pt x="-348" y="502708"/>
                    <a:pt x="9940" y="527549"/>
                    <a:pt x="28256" y="545856"/>
                  </a:cubicBezTo>
                  <a:lnTo>
                    <a:pt x="185422" y="703022"/>
                  </a:lnTo>
                  <a:cubicBezTo>
                    <a:pt x="203737" y="721344"/>
                    <a:pt x="228571" y="731635"/>
                    <a:pt x="254470" y="731626"/>
                  </a:cubicBezTo>
                  <a:lnTo>
                    <a:pt x="1894892" y="731626"/>
                  </a:lnTo>
                  <a:cubicBezTo>
                    <a:pt x="1920790" y="731635"/>
                    <a:pt x="1945624" y="721344"/>
                    <a:pt x="1963940" y="703022"/>
                  </a:cubicBezTo>
                  <a:lnTo>
                    <a:pt x="2121062" y="545856"/>
                  </a:lnTo>
                  <a:cubicBezTo>
                    <a:pt x="2139377" y="527549"/>
                    <a:pt x="2149665" y="502708"/>
                    <a:pt x="2149665" y="476807"/>
                  </a:cubicBezTo>
                  <a:lnTo>
                    <a:pt x="2149665" y="254540"/>
                  </a:lnTo>
                  <a:cubicBezTo>
                    <a:pt x="2149665" y="228639"/>
                    <a:pt x="2139377" y="203798"/>
                    <a:pt x="2121062" y="185491"/>
                  </a:cubicBezTo>
                  <a:lnTo>
                    <a:pt x="1963896" y="28325"/>
                  </a:lnTo>
                  <a:cubicBezTo>
                    <a:pt x="1945581" y="10048"/>
                    <a:pt x="1920768" y="-210"/>
                    <a:pt x="1894892" y="-190"/>
                  </a:cubicBezTo>
                  <a:close/>
                </a:path>
              </a:pathLst>
            </a:custGeom>
            <a:solidFill>
              <a:schemeClr val="accent1"/>
            </a:solidFill>
            <a:ln w="50800" cap="flat">
              <a:solidFill>
                <a:schemeClr val="bg1"/>
              </a:solidFill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8C90179-562C-C612-0B22-F136B9AB6358}"/>
                </a:ext>
              </a:extLst>
            </p:cNvPr>
            <p:cNvSpPr/>
            <p:nvPr/>
          </p:nvSpPr>
          <p:spPr>
            <a:xfrm>
              <a:off x="4351720" y="4959014"/>
              <a:ext cx="2491412" cy="799131"/>
            </a:xfrm>
            <a:custGeom>
              <a:avLst/>
              <a:gdLst>
                <a:gd name="connsiteX0" fmla="*/ 1866621 w 2121787"/>
                <a:gd name="connsiteY0" fmla="*/ -190 h 731904"/>
                <a:gd name="connsiteX1" fmla="*/ 254470 w 2121787"/>
                <a:gd name="connsiteY1" fmla="*/ -190 h 731904"/>
                <a:gd name="connsiteX2" fmla="*/ 185422 w 2121787"/>
                <a:gd name="connsiteY2" fmla="*/ 28414 h 731904"/>
                <a:gd name="connsiteX3" fmla="*/ 28256 w 2121787"/>
                <a:gd name="connsiteY3" fmla="*/ 185580 h 731904"/>
                <a:gd name="connsiteX4" fmla="*/ -348 w 2121787"/>
                <a:gd name="connsiteY4" fmla="*/ 254628 h 731904"/>
                <a:gd name="connsiteX5" fmla="*/ -348 w 2121787"/>
                <a:gd name="connsiteY5" fmla="*/ 476896 h 731904"/>
                <a:gd name="connsiteX6" fmla="*/ 28256 w 2121787"/>
                <a:gd name="connsiteY6" fmla="*/ 545945 h 731904"/>
                <a:gd name="connsiteX7" fmla="*/ 185422 w 2121787"/>
                <a:gd name="connsiteY7" fmla="*/ 703110 h 731904"/>
                <a:gd name="connsiteX8" fmla="*/ 254470 w 2121787"/>
                <a:gd name="connsiteY8" fmla="*/ 731714 h 731904"/>
                <a:gd name="connsiteX9" fmla="*/ 1866621 w 2121787"/>
                <a:gd name="connsiteY9" fmla="*/ 731714 h 731904"/>
                <a:gd name="connsiteX10" fmla="*/ 1935669 w 2121787"/>
                <a:gd name="connsiteY10" fmla="*/ 703110 h 731904"/>
                <a:gd name="connsiteX11" fmla="*/ 2092835 w 2121787"/>
                <a:gd name="connsiteY11" fmla="*/ 545945 h 731904"/>
                <a:gd name="connsiteX12" fmla="*/ 2121439 w 2121787"/>
                <a:gd name="connsiteY12" fmla="*/ 476896 h 731904"/>
                <a:gd name="connsiteX13" fmla="*/ 2121439 w 2121787"/>
                <a:gd name="connsiteY13" fmla="*/ 254628 h 731904"/>
                <a:gd name="connsiteX14" fmla="*/ 2092835 w 2121787"/>
                <a:gd name="connsiteY14" fmla="*/ 185580 h 731904"/>
                <a:gd name="connsiteX15" fmla="*/ 1935669 w 2121787"/>
                <a:gd name="connsiteY15" fmla="*/ 28414 h 731904"/>
                <a:gd name="connsiteX16" fmla="*/ 1866621 w 2121787"/>
                <a:gd name="connsiteY16" fmla="*/ -190 h 73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1787" h="731904">
                  <a:moveTo>
                    <a:pt x="1866621" y="-190"/>
                  </a:moveTo>
                  <a:lnTo>
                    <a:pt x="254470" y="-190"/>
                  </a:lnTo>
                  <a:cubicBezTo>
                    <a:pt x="228571" y="-190"/>
                    <a:pt x="203737" y="10098"/>
                    <a:pt x="185422" y="28414"/>
                  </a:cubicBezTo>
                  <a:lnTo>
                    <a:pt x="28256" y="185580"/>
                  </a:lnTo>
                  <a:cubicBezTo>
                    <a:pt x="9940" y="203895"/>
                    <a:pt x="-348" y="228730"/>
                    <a:pt x="-348" y="254628"/>
                  </a:cubicBezTo>
                  <a:lnTo>
                    <a:pt x="-348" y="476896"/>
                  </a:lnTo>
                  <a:cubicBezTo>
                    <a:pt x="-348" y="502794"/>
                    <a:pt x="9940" y="527629"/>
                    <a:pt x="28256" y="545945"/>
                  </a:cubicBezTo>
                  <a:lnTo>
                    <a:pt x="185422" y="703110"/>
                  </a:lnTo>
                  <a:cubicBezTo>
                    <a:pt x="203737" y="721426"/>
                    <a:pt x="228571" y="731714"/>
                    <a:pt x="254470" y="731714"/>
                  </a:cubicBezTo>
                  <a:lnTo>
                    <a:pt x="1866621" y="731714"/>
                  </a:lnTo>
                  <a:cubicBezTo>
                    <a:pt x="1892519" y="731714"/>
                    <a:pt x="1917353" y="721426"/>
                    <a:pt x="1935669" y="703110"/>
                  </a:cubicBezTo>
                  <a:lnTo>
                    <a:pt x="2092835" y="545945"/>
                  </a:lnTo>
                  <a:cubicBezTo>
                    <a:pt x="2111151" y="527629"/>
                    <a:pt x="2121439" y="502794"/>
                    <a:pt x="2121439" y="476896"/>
                  </a:cubicBezTo>
                  <a:lnTo>
                    <a:pt x="2121439" y="254628"/>
                  </a:lnTo>
                  <a:cubicBezTo>
                    <a:pt x="2121439" y="228730"/>
                    <a:pt x="2111151" y="203895"/>
                    <a:pt x="2092835" y="185580"/>
                  </a:cubicBezTo>
                  <a:lnTo>
                    <a:pt x="1935669" y="28414"/>
                  </a:lnTo>
                  <a:cubicBezTo>
                    <a:pt x="1917353" y="10098"/>
                    <a:pt x="1892519" y="-190"/>
                    <a:pt x="1866621" y="-190"/>
                  </a:cubicBezTo>
                  <a:close/>
                </a:path>
              </a:pathLst>
            </a:custGeom>
            <a:solidFill>
              <a:schemeClr val="accent6"/>
            </a:solidFill>
            <a:ln w="50800" cap="flat">
              <a:solidFill>
                <a:schemeClr val="bg1"/>
              </a:solidFill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 defTabSz="685800"/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Methodology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2995469-1FB4-638E-D0E0-0F4F8F9EB78C}"/>
                </a:ext>
              </a:extLst>
            </p:cNvPr>
            <p:cNvSpPr/>
            <p:nvPr/>
          </p:nvSpPr>
          <p:spPr>
            <a:xfrm>
              <a:off x="4351720" y="1197414"/>
              <a:ext cx="2530419" cy="799155"/>
            </a:xfrm>
            <a:custGeom>
              <a:avLst/>
              <a:gdLst>
                <a:gd name="connsiteX0" fmla="*/ 1866620 w 2121786"/>
                <a:gd name="connsiteY0" fmla="*/ -190 h 731904"/>
                <a:gd name="connsiteX1" fmla="*/ 254470 w 2121786"/>
                <a:gd name="connsiteY1" fmla="*/ -190 h 731904"/>
                <a:gd name="connsiteX2" fmla="*/ 185422 w 2121786"/>
                <a:gd name="connsiteY2" fmla="*/ 28414 h 731904"/>
                <a:gd name="connsiteX3" fmla="*/ 28255 w 2121786"/>
                <a:gd name="connsiteY3" fmla="*/ 185580 h 731904"/>
                <a:gd name="connsiteX4" fmla="*/ -348 w 2121786"/>
                <a:gd name="connsiteY4" fmla="*/ 254628 h 731904"/>
                <a:gd name="connsiteX5" fmla="*/ -348 w 2121786"/>
                <a:gd name="connsiteY5" fmla="*/ 476896 h 731904"/>
                <a:gd name="connsiteX6" fmla="*/ 28255 w 2121786"/>
                <a:gd name="connsiteY6" fmla="*/ 545945 h 731904"/>
                <a:gd name="connsiteX7" fmla="*/ 185422 w 2121786"/>
                <a:gd name="connsiteY7" fmla="*/ 703111 h 731904"/>
                <a:gd name="connsiteX8" fmla="*/ 254470 w 2121786"/>
                <a:gd name="connsiteY8" fmla="*/ 731715 h 731904"/>
                <a:gd name="connsiteX9" fmla="*/ 1866620 w 2121786"/>
                <a:gd name="connsiteY9" fmla="*/ 731715 h 731904"/>
                <a:gd name="connsiteX10" fmla="*/ 1935668 w 2121786"/>
                <a:gd name="connsiteY10" fmla="*/ 703111 h 731904"/>
                <a:gd name="connsiteX11" fmla="*/ 2092835 w 2121786"/>
                <a:gd name="connsiteY11" fmla="*/ 545945 h 731904"/>
                <a:gd name="connsiteX12" fmla="*/ 2121439 w 2121786"/>
                <a:gd name="connsiteY12" fmla="*/ 476896 h 731904"/>
                <a:gd name="connsiteX13" fmla="*/ 2121439 w 2121786"/>
                <a:gd name="connsiteY13" fmla="*/ 254628 h 731904"/>
                <a:gd name="connsiteX14" fmla="*/ 2092835 w 2121786"/>
                <a:gd name="connsiteY14" fmla="*/ 185580 h 731904"/>
                <a:gd name="connsiteX15" fmla="*/ 1935757 w 2121786"/>
                <a:gd name="connsiteY15" fmla="*/ 28414 h 731904"/>
                <a:gd name="connsiteX16" fmla="*/ 1866620 w 2121786"/>
                <a:gd name="connsiteY16" fmla="*/ -190 h 73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1786" h="731904">
                  <a:moveTo>
                    <a:pt x="1866620" y="-190"/>
                  </a:moveTo>
                  <a:lnTo>
                    <a:pt x="254470" y="-190"/>
                  </a:lnTo>
                  <a:cubicBezTo>
                    <a:pt x="228571" y="-199"/>
                    <a:pt x="203737" y="10092"/>
                    <a:pt x="185422" y="28414"/>
                  </a:cubicBezTo>
                  <a:lnTo>
                    <a:pt x="28255" y="185580"/>
                  </a:lnTo>
                  <a:cubicBezTo>
                    <a:pt x="9940" y="203886"/>
                    <a:pt x="-348" y="228727"/>
                    <a:pt x="-348" y="254628"/>
                  </a:cubicBezTo>
                  <a:lnTo>
                    <a:pt x="-348" y="476896"/>
                  </a:lnTo>
                  <a:cubicBezTo>
                    <a:pt x="-348" y="502797"/>
                    <a:pt x="9940" y="527638"/>
                    <a:pt x="28255" y="545945"/>
                  </a:cubicBezTo>
                  <a:lnTo>
                    <a:pt x="185422" y="703111"/>
                  </a:lnTo>
                  <a:cubicBezTo>
                    <a:pt x="203737" y="721426"/>
                    <a:pt x="228571" y="731715"/>
                    <a:pt x="254470" y="731715"/>
                  </a:cubicBezTo>
                  <a:lnTo>
                    <a:pt x="1866620" y="731715"/>
                  </a:lnTo>
                  <a:cubicBezTo>
                    <a:pt x="1892519" y="731715"/>
                    <a:pt x="1917353" y="721426"/>
                    <a:pt x="1935668" y="703111"/>
                  </a:cubicBezTo>
                  <a:lnTo>
                    <a:pt x="2092835" y="545945"/>
                  </a:lnTo>
                  <a:cubicBezTo>
                    <a:pt x="2111150" y="527638"/>
                    <a:pt x="2121439" y="502797"/>
                    <a:pt x="2121439" y="476896"/>
                  </a:cubicBezTo>
                  <a:lnTo>
                    <a:pt x="2121439" y="254628"/>
                  </a:lnTo>
                  <a:cubicBezTo>
                    <a:pt x="2121439" y="228727"/>
                    <a:pt x="2111150" y="203886"/>
                    <a:pt x="2092835" y="185580"/>
                  </a:cubicBezTo>
                  <a:lnTo>
                    <a:pt x="1935757" y="28414"/>
                  </a:lnTo>
                  <a:cubicBezTo>
                    <a:pt x="1917420" y="10070"/>
                    <a:pt x="1892541" y="-221"/>
                    <a:pt x="1866620" y="-190"/>
                  </a:cubicBezTo>
                  <a:close/>
                </a:path>
              </a:pathLst>
            </a:custGeom>
            <a:solidFill>
              <a:schemeClr val="accent2"/>
            </a:solidFill>
            <a:ln w="50800" cap="flat">
              <a:solidFill>
                <a:schemeClr val="bg1"/>
              </a:solidFill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 defTabSz="685800"/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Literature Survey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D29D7B6-1505-484C-F8AE-9E6CB28863E9}"/>
                </a:ext>
              </a:extLst>
            </p:cNvPr>
            <p:cNvSpPr/>
            <p:nvPr/>
          </p:nvSpPr>
          <p:spPr>
            <a:xfrm>
              <a:off x="5169487" y="3065441"/>
              <a:ext cx="2316743" cy="799155"/>
            </a:xfrm>
            <a:custGeom>
              <a:avLst/>
              <a:gdLst>
                <a:gd name="connsiteX0" fmla="*/ 1866620 w 2121786"/>
                <a:gd name="connsiteY0" fmla="*/ -190 h 731904"/>
                <a:gd name="connsiteX1" fmla="*/ 254470 w 2121786"/>
                <a:gd name="connsiteY1" fmla="*/ -190 h 731904"/>
                <a:gd name="connsiteX2" fmla="*/ 185422 w 2121786"/>
                <a:gd name="connsiteY2" fmla="*/ 28414 h 731904"/>
                <a:gd name="connsiteX3" fmla="*/ 28255 w 2121786"/>
                <a:gd name="connsiteY3" fmla="*/ 185580 h 731904"/>
                <a:gd name="connsiteX4" fmla="*/ -348 w 2121786"/>
                <a:gd name="connsiteY4" fmla="*/ 254628 h 731904"/>
                <a:gd name="connsiteX5" fmla="*/ -348 w 2121786"/>
                <a:gd name="connsiteY5" fmla="*/ 476896 h 731904"/>
                <a:gd name="connsiteX6" fmla="*/ 28255 w 2121786"/>
                <a:gd name="connsiteY6" fmla="*/ 545944 h 731904"/>
                <a:gd name="connsiteX7" fmla="*/ 185422 w 2121786"/>
                <a:gd name="connsiteY7" fmla="*/ 703111 h 731904"/>
                <a:gd name="connsiteX8" fmla="*/ 254470 w 2121786"/>
                <a:gd name="connsiteY8" fmla="*/ 731714 h 731904"/>
                <a:gd name="connsiteX9" fmla="*/ 1866620 w 2121786"/>
                <a:gd name="connsiteY9" fmla="*/ 731714 h 731904"/>
                <a:gd name="connsiteX10" fmla="*/ 1935668 w 2121786"/>
                <a:gd name="connsiteY10" fmla="*/ 703111 h 731904"/>
                <a:gd name="connsiteX11" fmla="*/ 2092835 w 2121786"/>
                <a:gd name="connsiteY11" fmla="*/ 545944 h 731904"/>
                <a:gd name="connsiteX12" fmla="*/ 2121439 w 2121786"/>
                <a:gd name="connsiteY12" fmla="*/ 476896 h 731904"/>
                <a:gd name="connsiteX13" fmla="*/ 2121439 w 2121786"/>
                <a:gd name="connsiteY13" fmla="*/ 254628 h 731904"/>
                <a:gd name="connsiteX14" fmla="*/ 2092835 w 2121786"/>
                <a:gd name="connsiteY14" fmla="*/ 185580 h 731904"/>
                <a:gd name="connsiteX15" fmla="*/ 1935757 w 2121786"/>
                <a:gd name="connsiteY15" fmla="*/ 28414 h 731904"/>
                <a:gd name="connsiteX16" fmla="*/ 1866620 w 2121786"/>
                <a:gd name="connsiteY16" fmla="*/ -190 h 73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1786" h="731904">
                  <a:moveTo>
                    <a:pt x="1866620" y="-190"/>
                  </a:moveTo>
                  <a:lnTo>
                    <a:pt x="254470" y="-190"/>
                  </a:lnTo>
                  <a:cubicBezTo>
                    <a:pt x="228571" y="-190"/>
                    <a:pt x="203737" y="10098"/>
                    <a:pt x="185422" y="28414"/>
                  </a:cubicBezTo>
                  <a:lnTo>
                    <a:pt x="28255" y="185580"/>
                  </a:lnTo>
                  <a:cubicBezTo>
                    <a:pt x="9940" y="203895"/>
                    <a:pt x="-348" y="228730"/>
                    <a:pt x="-348" y="254628"/>
                  </a:cubicBezTo>
                  <a:lnTo>
                    <a:pt x="-348" y="476896"/>
                  </a:lnTo>
                  <a:cubicBezTo>
                    <a:pt x="-348" y="502795"/>
                    <a:pt x="9940" y="527629"/>
                    <a:pt x="28255" y="545944"/>
                  </a:cubicBezTo>
                  <a:lnTo>
                    <a:pt x="185422" y="703111"/>
                  </a:lnTo>
                  <a:cubicBezTo>
                    <a:pt x="203737" y="721426"/>
                    <a:pt x="228571" y="731714"/>
                    <a:pt x="254470" y="731714"/>
                  </a:cubicBezTo>
                  <a:lnTo>
                    <a:pt x="1866620" y="731714"/>
                  </a:lnTo>
                  <a:cubicBezTo>
                    <a:pt x="1892519" y="731714"/>
                    <a:pt x="1917353" y="721426"/>
                    <a:pt x="1935668" y="703111"/>
                  </a:cubicBezTo>
                  <a:lnTo>
                    <a:pt x="2092835" y="545944"/>
                  </a:lnTo>
                  <a:cubicBezTo>
                    <a:pt x="2111150" y="527629"/>
                    <a:pt x="2121439" y="502795"/>
                    <a:pt x="2121439" y="476896"/>
                  </a:cubicBezTo>
                  <a:lnTo>
                    <a:pt x="2121439" y="254628"/>
                  </a:lnTo>
                  <a:cubicBezTo>
                    <a:pt x="2121439" y="228730"/>
                    <a:pt x="2111150" y="203895"/>
                    <a:pt x="2092835" y="185580"/>
                  </a:cubicBezTo>
                  <a:lnTo>
                    <a:pt x="1935757" y="28414"/>
                  </a:lnTo>
                  <a:cubicBezTo>
                    <a:pt x="1917420" y="10076"/>
                    <a:pt x="1892541" y="-212"/>
                    <a:pt x="1866620" y="-190"/>
                  </a:cubicBezTo>
                  <a:close/>
                </a:path>
              </a:pathLst>
            </a:custGeom>
            <a:solidFill>
              <a:schemeClr val="accent5"/>
            </a:solidFill>
            <a:ln w="50800" cap="flat">
              <a:solidFill>
                <a:schemeClr val="bg1"/>
              </a:solidFill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 defTabSz="685800"/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Novelty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E8DC151-5CEE-F215-9E03-4DE2F29B0DC1}"/>
                </a:ext>
              </a:extLst>
            </p:cNvPr>
            <p:cNvSpPr/>
            <p:nvPr/>
          </p:nvSpPr>
          <p:spPr>
            <a:xfrm>
              <a:off x="5119955" y="2112127"/>
              <a:ext cx="2316744" cy="799131"/>
            </a:xfrm>
            <a:custGeom>
              <a:avLst/>
              <a:gdLst>
                <a:gd name="connsiteX0" fmla="*/ 1866620 w 2121787"/>
                <a:gd name="connsiteY0" fmla="*/ -190 h 731882"/>
                <a:gd name="connsiteX1" fmla="*/ 254471 w 2121787"/>
                <a:gd name="connsiteY1" fmla="*/ -190 h 731882"/>
                <a:gd name="connsiteX2" fmla="*/ 185422 w 2121787"/>
                <a:gd name="connsiteY2" fmla="*/ 28391 h 731882"/>
                <a:gd name="connsiteX3" fmla="*/ 28256 w 2121787"/>
                <a:gd name="connsiteY3" fmla="*/ 185558 h 731882"/>
                <a:gd name="connsiteX4" fmla="*/ -348 w 2121787"/>
                <a:gd name="connsiteY4" fmla="*/ 254628 h 731882"/>
                <a:gd name="connsiteX5" fmla="*/ -348 w 2121787"/>
                <a:gd name="connsiteY5" fmla="*/ 476874 h 731882"/>
                <a:gd name="connsiteX6" fmla="*/ 28256 w 2121787"/>
                <a:gd name="connsiteY6" fmla="*/ 545944 h 731882"/>
                <a:gd name="connsiteX7" fmla="*/ 185422 w 2121787"/>
                <a:gd name="connsiteY7" fmla="*/ 703088 h 731882"/>
                <a:gd name="connsiteX8" fmla="*/ 254471 w 2121787"/>
                <a:gd name="connsiteY8" fmla="*/ 731692 h 731882"/>
                <a:gd name="connsiteX9" fmla="*/ 1866620 w 2121787"/>
                <a:gd name="connsiteY9" fmla="*/ 731692 h 731882"/>
                <a:gd name="connsiteX10" fmla="*/ 1935669 w 2121787"/>
                <a:gd name="connsiteY10" fmla="*/ 703088 h 731882"/>
                <a:gd name="connsiteX11" fmla="*/ 2092835 w 2121787"/>
                <a:gd name="connsiteY11" fmla="*/ 545944 h 731882"/>
                <a:gd name="connsiteX12" fmla="*/ 2121439 w 2121787"/>
                <a:gd name="connsiteY12" fmla="*/ 476874 h 731882"/>
                <a:gd name="connsiteX13" fmla="*/ 2121439 w 2121787"/>
                <a:gd name="connsiteY13" fmla="*/ 254628 h 731882"/>
                <a:gd name="connsiteX14" fmla="*/ 2092835 w 2121787"/>
                <a:gd name="connsiteY14" fmla="*/ 185558 h 731882"/>
                <a:gd name="connsiteX15" fmla="*/ 1935580 w 2121787"/>
                <a:gd name="connsiteY15" fmla="*/ 28391 h 731882"/>
                <a:gd name="connsiteX16" fmla="*/ 1866620 w 2121787"/>
                <a:gd name="connsiteY16" fmla="*/ -190 h 73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1787" h="731882">
                  <a:moveTo>
                    <a:pt x="1866620" y="-190"/>
                  </a:moveTo>
                  <a:lnTo>
                    <a:pt x="254471" y="-190"/>
                  </a:lnTo>
                  <a:cubicBezTo>
                    <a:pt x="228571" y="-190"/>
                    <a:pt x="203737" y="10098"/>
                    <a:pt x="185422" y="28391"/>
                  </a:cubicBezTo>
                  <a:lnTo>
                    <a:pt x="28256" y="185558"/>
                  </a:lnTo>
                  <a:cubicBezTo>
                    <a:pt x="9941" y="203873"/>
                    <a:pt x="-348" y="228730"/>
                    <a:pt x="-348" y="254628"/>
                  </a:cubicBezTo>
                  <a:lnTo>
                    <a:pt x="-348" y="476874"/>
                  </a:lnTo>
                  <a:cubicBezTo>
                    <a:pt x="-348" y="502773"/>
                    <a:pt x="9941" y="527629"/>
                    <a:pt x="28256" y="545944"/>
                  </a:cubicBezTo>
                  <a:lnTo>
                    <a:pt x="185422" y="703088"/>
                  </a:lnTo>
                  <a:cubicBezTo>
                    <a:pt x="203737" y="721404"/>
                    <a:pt x="228571" y="731692"/>
                    <a:pt x="254471" y="731692"/>
                  </a:cubicBezTo>
                  <a:lnTo>
                    <a:pt x="1866620" y="731692"/>
                  </a:lnTo>
                  <a:cubicBezTo>
                    <a:pt x="1892519" y="731692"/>
                    <a:pt x="1917354" y="721404"/>
                    <a:pt x="1935669" y="703088"/>
                  </a:cubicBezTo>
                  <a:lnTo>
                    <a:pt x="2092835" y="545944"/>
                  </a:lnTo>
                  <a:cubicBezTo>
                    <a:pt x="2111150" y="527629"/>
                    <a:pt x="2121439" y="502773"/>
                    <a:pt x="2121439" y="476874"/>
                  </a:cubicBezTo>
                  <a:lnTo>
                    <a:pt x="2121439" y="254628"/>
                  </a:lnTo>
                  <a:cubicBezTo>
                    <a:pt x="2121439" y="228730"/>
                    <a:pt x="2111150" y="203873"/>
                    <a:pt x="2092835" y="185558"/>
                  </a:cubicBezTo>
                  <a:lnTo>
                    <a:pt x="1935580" y="28391"/>
                  </a:lnTo>
                  <a:cubicBezTo>
                    <a:pt x="1917287" y="10120"/>
                    <a:pt x="1892475" y="-168"/>
                    <a:pt x="1866620" y="-190"/>
                  </a:cubicBezTo>
                  <a:close/>
                </a:path>
              </a:pathLst>
            </a:custGeom>
            <a:solidFill>
              <a:schemeClr val="accent4"/>
            </a:solidFill>
            <a:ln w="50800" cap="flat">
              <a:solidFill>
                <a:schemeClr val="bg1"/>
              </a:solidFill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 defTabSz="685800"/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Issues / Gaps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DF99B66-ADEE-7845-7D94-480AA3FDD190}"/>
                </a:ext>
              </a:extLst>
            </p:cNvPr>
            <p:cNvSpPr/>
            <p:nvPr/>
          </p:nvSpPr>
          <p:spPr>
            <a:xfrm>
              <a:off x="4939449" y="2912376"/>
              <a:ext cx="293738" cy="293738"/>
            </a:xfrm>
            <a:custGeom>
              <a:avLst/>
              <a:gdLst>
                <a:gd name="connsiteX0" fmla="*/ 134162 w 269020"/>
                <a:gd name="connsiteY0" fmla="*/ 268831 h 269020"/>
                <a:gd name="connsiteX1" fmla="*/ 94471 w 269020"/>
                <a:gd name="connsiteY1" fmla="*/ 252422 h 269020"/>
                <a:gd name="connsiteX2" fmla="*/ 16065 w 269020"/>
                <a:gd name="connsiteY2" fmla="*/ 173994 h 269020"/>
                <a:gd name="connsiteX3" fmla="*/ 16065 w 269020"/>
                <a:gd name="connsiteY3" fmla="*/ 94635 h 269020"/>
                <a:gd name="connsiteX4" fmla="*/ 94471 w 269020"/>
                <a:gd name="connsiteY4" fmla="*/ 16207 h 269020"/>
                <a:gd name="connsiteX5" fmla="*/ 173852 w 269020"/>
                <a:gd name="connsiteY5" fmla="*/ 16207 h 269020"/>
                <a:gd name="connsiteX6" fmla="*/ 252258 w 269020"/>
                <a:gd name="connsiteY6" fmla="*/ 94635 h 269020"/>
                <a:gd name="connsiteX7" fmla="*/ 252258 w 269020"/>
                <a:gd name="connsiteY7" fmla="*/ 173994 h 269020"/>
                <a:gd name="connsiteX8" fmla="*/ 173852 w 269020"/>
                <a:gd name="connsiteY8" fmla="*/ 252422 h 269020"/>
                <a:gd name="connsiteX9" fmla="*/ 134162 w 269020"/>
                <a:gd name="connsiteY9" fmla="*/ 268831 h 269020"/>
                <a:gd name="connsiteX10" fmla="*/ 134162 w 269020"/>
                <a:gd name="connsiteY10" fmla="*/ 6052 h 269020"/>
                <a:gd name="connsiteX11" fmla="*/ 98906 w 269020"/>
                <a:gd name="connsiteY11" fmla="*/ 20642 h 269020"/>
                <a:gd name="connsiteX12" fmla="*/ 20478 w 269020"/>
                <a:gd name="connsiteY12" fmla="*/ 99048 h 269020"/>
                <a:gd name="connsiteX13" fmla="*/ 20478 w 269020"/>
                <a:gd name="connsiteY13" fmla="*/ 169582 h 269020"/>
                <a:gd name="connsiteX14" fmla="*/ 98906 w 269020"/>
                <a:gd name="connsiteY14" fmla="*/ 247987 h 269020"/>
                <a:gd name="connsiteX15" fmla="*/ 169440 w 269020"/>
                <a:gd name="connsiteY15" fmla="*/ 247987 h 269020"/>
                <a:gd name="connsiteX16" fmla="*/ 247846 w 269020"/>
                <a:gd name="connsiteY16" fmla="*/ 169582 h 269020"/>
                <a:gd name="connsiteX17" fmla="*/ 247846 w 269020"/>
                <a:gd name="connsiteY17" fmla="*/ 99048 h 269020"/>
                <a:gd name="connsiteX18" fmla="*/ 169440 w 269020"/>
                <a:gd name="connsiteY18" fmla="*/ 20642 h 269020"/>
                <a:gd name="connsiteX19" fmla="*/ 134162 w 269020"/>
                <a:gd name="connsiteY19" fmla="*/ 6052 h 26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9020" h="269020">
                  <a:moveTo>
                    <a:pt x="134162" y="268831"/>
                  </a:moveTo>
                  <a:cubicBezTo>
                    <a:pt x="119283" y="268853"/>
                    <a:pt x="105004" y="262955"/>
                    <a:pt x="94471" y="252422"/>
                  </a:cubicBezTo>
                  <a:lnTo>
                    <a:pt x="16065" y="173994"/>
                  </a:lnTo>
                  <a:cubicBezTo>
                    <a:pt x="-5820" y="152065"/>
                    <a:pt x="-5820" y="116565"/>
                    <a:pt x="16065" y="94635"/>
                  </a:cubicBezTo>
                  <a:lnTo>
                    <a:pt x="94471" y="16207"/>
                  </a:lnTo>
                  <a:cubicBezTo>
                    <a:pt x="116423" y="-5656"/>
                    <a:pt x="151901" y="-5656"/>
                    <a:pt x="173852" y="16207"/>
                  </a:cubicBezTo>
                  <a:lnTo>
                    <a:pt x="252258" y="94635"/>
                  </a:lnTo>
                  <a:cubicBezTo>
                    <a:pt x="274143" y="116565"/>
                    <a:pt x="274143" y="152065"/>
                    <a:pt x="252258" y="173994"/>
                  </a:cubicBezTo>
                  <a:lnTo>
                    <a:pt x="173852" y="252422"/>
                  </a:lnTo>
                  <a:cubicBezTo>
                    <a:pt x="163320" y="262955"/>
                    <a:pt x="149040" y="268853"/>
                    <a:pt x="134162" y="268831"/>
                  </a:cubicBezTo>
                  <a:close/>
                  <a:moveTo>
                    <a:pt x="134162" y="6052"/>
                  </a:moveTo>
                  <a:cubicBezTo>
                    <a:pt x="120924" y="6030"/>
                    <a:pt x="108241" y="11285"/>
                    <a:pt x="98906" y="20642"/>
                  </a:cubicBezTo>
                  <a:lnTo>
                    <a:pt x="20478" y="99048"/>
                  </a:lnTo>
                  <a:cubicBezTo>
                    <a:pt x="1032" y="118538"/>
                    <a:pt x="1032" y="150091"/>
                    <a:pt x="20478" y="169582"/>
                  </a:cubicBezTo>
                  <a:lnTo>
                    <a:pt x="98906" y="247987"/>
                  </a:lnTo>
                  <a:cubicBezTo>
                    <a:pt x="118396" y="267456"/>
                    <a:pt x="149950" y="267456"/>
                    <a:pt x="169440" y="247987"/>
                  </a:cubicBezTo>
                  <a:lnTo>
                    <a:pt x="247846" y="169582"/>
                  </a:lnTo>
                  <a:cubicBezTo>
                    <a:pt x="267292" y="150091"/>
                    <a:pt x="267292" y="118538"/>
                    <a:pt x="247846" y="99048"/>
                  </a:cubicBezTo>
                  <a:lnTo>
                    <a:pt x="169440" y="20642"/>
                  </a:lnTo>
                  <a:cubicBezTo>
                    <a:pt x="160083" y="11285"/>
                    <a:pt x="147399" y="6030"/>
                    <a:pt x="134162" y="6052"/>
                  </a:cubicBezTo>
                  <a:close/>
                </a:path>
              </a:pathLst>
            </a:custGeom>
            <a:solidFill>
              <a:srgbClr val="FFFFFF"/>
            </a:solidFill>
            <a:ln w="221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002CF8B-38C7-5A9E-DEC9-68A618ED34FB}"/>
                </a:ext>
              </a:extLst>
            </p:cNvPr>
            <p:cNvSpPr/>
            <p:nvPr/>
          </p:nvSpPr>
          <p:spPr>
            <a:xfrm>
              <a:off x="2471779" y="5937253"/>
              <a:ext cx="243634" cy="243634"/>
            </a:xfrm>
            <a:custGeom>
              <a:avLst/>
              <a:gdLst>
                <a:gd name="connsiteX0" fmla="*/ 166663 w 223132"/>
                <a:gd name="connsiteY0" fmla="*/ 222943 h 223132"/>
                <a:gd name="connsiteX1" fmla="*/ 55795 w 223132"/>
                <a:gd name="connsiteY1" fmla="*/ 222943 h 223132"/>
                <a:gd name="connsiteX2" fmla="*/ -348 w 223132"/>
                <a:gd name="connsiteY2" fmla="*/ 166821 h 223132"/>
                <a:gd name="connsiteX3" fmla="*/ -348 w 223132"/>
                <a:gd name="connsiteY3" fmla="*/ 55954 h 223132"/>
                <a:gd name="connsiteX4" fmla="*/ 55795 w 223132"/>
                <a:gd name="connsiteY4" fmla="*/ -190 h 223132"/>
                <a:gd name="connsiteX5" fmla="*/ 166663 w 223132"/>
                <a:gd name="connsiteY5" fmla="*/ -190 h 223132"/>
                <a:gd name="connsiteX6" fmla="*/ 222784 w 223132"/>
                <a:gd name="connsiteY6" fmla="*/ 55954 h 223132"/>
                <a:gd name="connsiteX7" fmla="*/ 222784 w 223132"/>
                <a:gd name="connsiteY7" fmla="*/ 166821 h 223132"/>
                <a:gd name="connsiteX8" fmla="*/ 166663 w 223132"/>
                <a:gd name="connsiteY8" fmla="*/ 222943 h 223132"/>
                <a:gd name="connsiteX9" fmla="*/ 55795 w 223132"/>
                <a:gd name="connsiteY9" fmla="*/ 6041 h 223132"/>
                <a:gd name="connsiteX10" fmla="*/ 5905 w 223132"/>
                <a:gd name="connsiteY10" fmla="*/ 55931 h 223132"/>
                <a:gd name="connsiteX11" fmla="*/ 5905 w 223132"/>
                <a:gd name="connsiteY11" fmla="*/ 166799 h 223132"/>
                <a:gd name="connsiteX12" fmla="*/ 55795 w 223132"/>
                <a:gd name="connsiteY12" fmla="*/ 216667 h 223132"/>
                <a:gd name="connsiteX13" fmla="*/ 166663 w 223132"/>
                <a:gd name="connsiteY13" fmla="*/ 216667 h 223132"/>
                <a:gd name="connsiteX14" fmla="*/ 216531 w 223132"/>
                <a:gd name="connsiteY14" fmla="*/ 166799 h 223132"/>
                <a:gd name="connsiteX15" fmla="*/ 216531 w 223132"/>
                <a:gd name="connsiteY15" fmla="*/ 55931 h 223132"/>
                <a:gd name="connsiteX16" fmla="*/ 166663 w 223132"/>
                <a:gd name="connsiteY16" fmla="*/ 6041 h 22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32" h="223132">
                  <a:moveTo>
                    <a:pt x="166663" y="222943"/>
                  </a:moveTo>
                  <a:lnTo>
                    <a:pt x="55795" y="222943"/>
                  </a:lnTo>
                  <a:cubicBezTo>
                    <a:pt x="24819" y="222898"/>
                    <a:pt x="-304" y="197798"/>
                    <a:pt x="-348" y="166821"/>
                  </a:cubicBezTo>
                  <a:lnTo>
                    <a:pt x="-348" y="55954"/>
                  </a:lnTo>
                  <a:cubicBezTo>
                    <a:pt x="-304" y="24955"/>
                    <a:pt x="24796" y="-146"/>
                    <a:pt x="55795" y="-190"/>
                  </a:cubicBezTo>
                  <a:lnTo>
                    <a:pt x="166663" y="-190"/>
                  </a:lnTo>
                  <a:cubicBezTo>
                    <a:pt x="197639" y="-146"/>
                    <a:pt x="222740" y="24977"/>
                    <a:pt x="222784" y="55954"/>
                  </a:cubicBezTo>
                  <a:lnTo>
                    <a:pt x="222784" y="166821"/>
                  </a:lnTo>
                  <a:cubicBezTo>
                    <a:pt x="222740" y="197798"/>
                    <a:pt x="197639" y="222898"/>
                    <a:pt x="166663" y="222943"/>
                  </a:cubicBezTo>
                  <a:close/>
                  <a:moveTo>
                    <a:pt x="55795" y="6041"/>
                  </a:moveTo>
                  <a:cubicBezTo>
                    <a:pt x="28256" y="6063"/>
                    <a:pt x="5927" y="28392"/>
                    <a:pt x="5905" y="55931"/>
                  </a:cubicBezTo>
                  <a:lnTo>
                    <a:pt x="5905" y="166799"/>
                  </a:lnTo>
                  <a:cubicBezTo>
                    <a:pt x="5949" y="194338"/>
                    <a:pt x="28256" y="216645"/>
                    <a:pt x="55795" y="216667"/>
                  </a:cubicBezTo>
                  <a:lnTo>
                    <a:pt x="166663" y="216667"/>
                  </a:lnTo>
                  <a:cubicBezTo>
                    <a:pt x="194180" y="216623"/>
                    <a:pt x="216487" y="194316"/>
                    <a:pt x="216531" y="166799"/>
                  </a:cubicBezTo>
                  <a:lnTo>
                    <a:pt x="216531" y="55931"/>
                  </a:lnTo>
                  <a:cubicBezTo>
                    <a:pt x="216509" y="28392"/>
                    <a:pt x="194202" y="6085"/>
                    <a:pt x="166663" y="6041"/>
                  </a:cubicBezTo>
                  <a:close/>
                </a:path>
              </a:pathLst>
            </a:custGeom>
            <a:solidFill>
              <a:srgbClr val="FFFFFF"/>
            </a:solidFill>
            <a:ln w="221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90DE1B8-401B-52D8-802D-0623915514EC}"/>
                </a:ext>
              </a:extLst>
            </p:cNvPr>
            <p:cNvSpPr/>
            <p:nvPr/>
          </p:nvSpPr>
          <p:spPr>
            <a:xfrm>
              <a:off x="2536157" y="670504"/>
              <a:ext cx="243610" cy="243731"/>
            </a:xfrm>
            <a:custGeom>
              <a:avLst/>
              <a:gdLst>
                <a:gd name="connsiteX0" fmla="*/ 166641 w 223110"/>
                <a:gd name="connsiteY0" fmla="*/ 223031 h 223221"/>
                <a:gd name="connsiteX1" fmla="*/ 55773 w 223110"/>
                <a:gd name="connsiteY1" fmla="*/ 223031 h 223221"/>
                <a:gd name="connsiteX2" fmla="*/ -348 w 223110"/>
                <a:gd name="connsiteY2" fmla="*/ 166910 h 223221"/>
                <a:gd name="connsiteX3" fmla="*/ -348 w 223110"/>
                <a:gd name="connsiteY3" fmla="*/ 56042 h 223221"/>
                <a:gd name="connsiteX4" fmla="*/ 55773 w 223110"/>
                <a:gd name="connsiteY4" fmla="*/ -190 h 223221"/>
                <a:gd name="connsiteX5" fmla="*/ 166641 w 223110"/>
                <a:gd name="connsiteY5" fmla="*/ -190 h 223221"/>
                <a:gd name="connsiteX6" fmla="*/ 222762 w 223110"/>
                <a:gd name="connsiteY6" fmla="*/ 55953 h 223221"/>
                <a:gd name="connsiteX7" fmla="*/ 222762 w 223110"/>
                <a:gd name="connsiteY7" fmla="*/ 166821 h 223221"/>
                <a:gd name="connsiteX8" fmla="*/ 166641 w 223110"/>
                <a:gd name="connsiteY8" fmla="*/ 223031 h 223221"/>
                <a:gd name="connsiteX9" fmla="*/ 55773 w 223110"/>
                <a:gd name="connsiteY9" fmla="*/ 6129 h 223221"/>
                <a:gd name="connsiteX10" fmla="*/ 5883 w 223110"/>
                <a:gd name="connsiteY10" fmla="*/ 56020 h 223221"/>
                <a:gd name="connsiteX11" fmla="*/ 5883 w 223110"/>
                <a:gd name="connsiteY11" fmla="*/ 166888 h 223221"/>
                <a:gd name="connsiteX12" fmla="*/ 55773 w 223110"/>
                <a:gd name="connsiteY12" fmla="*/ 216756 h 223221"/>
                <a:gd name="connsiteX13" fmla="*/ 166641 w 223110"/>
                <a:gd name="connsiteY13" fmla="*/ 216756 h 223221"/>
                <a:gd name="connsiteX14" fmla="*/ 216509 w 223110"/>
                <a:gd name="connsiteY14" fmla="*/ 166888 h 223221"/>
                <a:gd name="connsiteX15" fmla="*/ 216509 w 223110"/>
                <a:gd name="connsiteY15" fmla="*/ 56020 h 223221"/>
                <a:gd name="connsiteX16" fmla="*/ 166641 w 223110"/>
                <a:gd name="connsiteY16" fmla="*/ 6129 h 223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10" h="223221">
                  <a:moveTo>
                    <a:pt x="166641" y="223031"/>
                  </a:moveTo>
                  <a:lnTo>
                    <a:pt x="55773" y="223031"/>
                  </a:lnTo>
                  <a:cubicBezTo>
                    <a:pt x="24797" y="222993"/>
                    <a:pt x="-304" y="197889"/>
                    <a:pt x="-348" y="166910"/>
                  </a:cubicBezTo>
                  <a:lnTo>
                    <a:pt x="-348" y="56042"/>
                  </a:lnTo>
                  <a:cubicBezTo>
                    <a:pt x="-370" y="25019"/>
                    <a:pt x="24752" y="-152"/>
                    <a:pt x="55773" y="-190"/>
                  </a:cubicBezTo>
                  <a:lnTo>
                    <a:pt x="166641" y="-190"/>
                  </a:lnTo>
                  <a:cubicBezTo>
                    <a:pt x="197617" y="-141"/>
                    <a:pt x="222718" y="24970"/>
                    <a:pt x="222762" y="55953"/>
                  </a:cubicBezTo>
                  <a:lnTo>
                    <a:pt x="222762" y="166821"/>
                  </a:lnTo>
                  <a:cubicBezTo>
                    <a:pt x="222762" y="197831"/>
                    <a:pt x="197639" y="222982"/>
                    <a:pt x="166641" y="223031"/>
                  </a:cubicBezTo>
                  <a:close/>
                  <a:moveTo>
                    <a:pt x="55773" y="6129"/>
                  </a:moveTo>
                  <a:cubicBezTo>
                    <a:pt x="28233" y="6154"/>
                    <a:pt x="5905" y="28476"/>
                    <a:pt x="5883" y="56020"/>
                  </a:cubicBezTo>
                  <a:lnTo>
                    <a:pt x="5883" y="166888"/>
                  </a:lnTo>
                  <a:cubicBezTo>
                    <a:pt x="5927" y="194423"/>
                    <a:pt x="28233" y="216732"/>
                    <a:pt x="55773" y="216756"/>
                  </a:cubicBezTo>
                  <a:lnTo>
                    <a:pt x="166641" y="216756"/>
                  </a:lnTo>
                  <a:cubicBezTo>
                    <a:pt x="194158" y="216718"/>
                    <a:pt x="216465" y="194414"/>
                    <a:pt x="216509" y="166888"/>
                  </a:cubicBezTo>
                  <a:lnTo>
                    <a:pt x="216509" y="56020"/>
                  </a:lnTo>
                  <a:cubicBezTo>
                    <a:pt x="216487" y="28485"/>
                    <a:pt x="194181" y="6167"/>
                    <a:pt x="166641" y="6129"/>
                  </a:cubicBezTo>
                  <a:close/>
                </a:path>
              </a:pathLst>
            </a:custGeom>
            <a:solidFill>
              <a:srgbClr val="FFFFFF"/>
            </a:solidFill>
            <a:ln w="221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58EB2-B8D8-BAB7-DC3D-7DB7024604B1}"/>
                </a:ext>
              </a:extLst>
            </p:cNvPr>
            <p:cNvSpPr/>
            <p:nvPr/>
          </p:nvSpPr>
          <p:spPr>
            <a:xfrm>
              <a:off x="1004381" y="1486934"/>
              <a:ext cx="732135" cy="732088"/>
            </a:xfrm>
            <a:custGeom>
              <a:avLst/>
              <a:gdLst>
                <a:gd name="connsiteX0" fmla="*/ 334958 w 670524"/>
                <a:gd name="connsiteY0" fmla="*/ 670292 h 670482"/>
                <a:gd name="connsiteX1" fmla="*/ 297419 w 670524"/>
                <a:gd name="connsiteY1" fmla="*/ 654771 h 670482"/>
                <a:gd name="connsiteX2" fmla="*/ 297419 w 670524"/>
                <a:gd name="connsiteY2" fmla="*/ 654771 h 670482"/>
                <a:gd name="connsiteX3" fmla="*/ 15149 w 670524"/>
                <a:gd name="connsiteY3" fmla="*/ 372657 h 670482"/>
                <a:gd name="connsiteX4" fmla="*/ 15149 w 670524"/>
                <a:gd name="connsiteY4" fmla="*/ 297577 h 670482"/>
                <a:gd name="connsiteX5" fmla="*/ 297419 w 670524"/>
                <a:gd name="connsiteY5" fmla="*/ 15308 h 670482"/>
                <a:gd name="connsiteX6" fmla="*/ 372498 w 670524"/>
                <a:gd name="connsiteY6" fmla="*/ 15308 h 670482"/>
                <a:gd name="connsiteX7" fmla="*/ 654679 w 670524"/>
                <a:gd name="connsiteY7" fmla="*/ 297488 h 670482"/>
                <a:gd name="connsiteX8" fmla="*/ 654679 w 670524"/>
                <a:gd name="connsiteY8" fmla="*/ 372568 h 670482"/>
                <a:gd name="connsiteX9" fmla="*/ 372498 w 670524"/>
                <a:gd name="connsiteY9" fmla="*/ 654748 h 670482"/>
                <a:gd name="connsiteX10" fmla="*/ 334958 w 670524"/>
                <a:gd name="connsiteY10" fmla="*/ 670292 h 670482"/>
                <a:gd name="connsiteX11" fmla="*/ 301831 w 670524"/>
                <a:gd name="connsiteY11" fmla="*/ 650336 h 670482"/>
                <a:gd name="connsiteX12" fmla="*/ 368086 w 670524"/>
                <a:gd name="connsiteY12" fmla="*/ 650336 h 670482"/>
                <a:gd name="connsiteX13" fmla="*/ 650266 w 670524"/>
                <a:gd name="connsiteY13" fmla="*/ 368222 h 670482"/>
                <a:gd name="connsiteX14" fmla="*/ 650266 w 670524"/>
                <a:gd name="connsiteY14" fmla="*/ 301967 h 670482"/>
                <a:gd name="connsiteX15" fmla="*/ 368086 w 670524"/>
                <a:gd name="connsiteY15" fmla="*/ 19720 h 670482"/>
                <a:gd name="connsiteX16" fmla="*/ 301831 w 670524"/>
                <a:gd name="connsiteY16" fmla="*/ 19720 h 670482"/>
                <a:gd name="connsiteX17" fmla="*/ 19584 w 670524"/>
                <a:gd name="connsiteY17" fmla="*/ 301901 h 670482"/>
                <a:gd name="connsiteX18" fmla="*/ 19584 w 670524"/>
                <a:gd name="connsiteY18" fmla="*/ 368222 h 67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24" h="670482">
                  <a:moveTo>
                    <a:pt x="334958" y="670292"/>
                  </a:moveTo>
                  <a:cubicBezTo>
                    <a:pt x="320878" y="670319"/>
                    <a:pt x="307368" y="664733"/>
                    <a:pt x="297419" y="654771"/>
                  </a:cubicBezTo>
                  <a:lnTo>
                    <a:pt x="297419" y="654771"/>
                  </a:lnTo>
                  <a:lnTo>
                    <a:pt x="15149" y="372657"/>
                  </a:lnTo>
                  <a:cubicBezTo>
                    <a:pt x="-5514" y="351896"/>
                    <a:pt x="-5514" y="318338"/>
                    <a:pt x="15149" y="297577"/>
                  </a:cubicBezTo>
                  <a:lnTo>
                    <a:pt x="297419" y="15308"/>
                  </a:lnTo>
                  <a:cubicBezTo>
                    <a:pt x="318180" y="-5356"/>
                    <a:pt x="351737" y="-5356"/>
                    <a:pt x="372498" y="15308"/>
                  </a:cubicBezTo>
                  <a:lnTo>
                    <a:pt x="654679" y="297488"/>
                  </a:lnTo>
                  <a:cubicBezTo>
                    <a:pt x="675342" y="318249"/>
                    <a:pt x="675342" y="351807"/>
                    <a:pt x="654679" y="372568"/>
                  </a:cubicBezTo>
                  <a:lnTo>
                    <a:pt x="372498" y="654748"/>
                  </a:lnTo>
                  <a:cubicBezTo>
                    <a:pt x="362551" y="664718"/>
                    <a:pt x="349041" y="670312"/>
                    <a:pt x="334958" y="670292"/>
                  </a:cubicBezTo>
                  <a:close/>
                  <a:moveTo>
                    <a:pt x="301831" y="650336"/>
                  </a:moveTo>
                  <a:cubicBezTo>
                    <a:pt x="320138" y="668605"/>
                    <a:pt x="349779" y="668605"/>
                    <a:pt x="368086" y="650336"/>
                  </a:cubicBezTo>
                  <a:lnTo>
                    <a:pt x="650266" y="368222"/>
                  </a:lnTo>
                  <a:cubicBezTo>
                    <a:pt x="668475" y="349891"/>
                    <a:pt x="668475" y="320298"/>
                    <a:pt x="650266" y="301967"/>
                  </a:cubicBezTo>
                  <a:lnTo>
                    <a:pt x="368086" y="19720"/>
                  </a:lnTo>
                  <a:cubicBezTo>
                    <a:pt x="349755" y="1511"/>
                    <a:pt x="320162" y="1511"/>
                    <a:pt x="301831" y="19720"/>
                  </a:cubicBezTo>
                  <a:lnTo>
                    <a:pt x="19584" y="301901"/>
                  </a:lnTo>
                  <a:cubicBezTo>
                    <a:pt x="1331" y="320241"/>
                    <a:pt x="1331" y="349882"/>
                    <a:pt x="19584" y="368222"/>
                  </a:cubicBezTo>
                  <a:close/>
                </a:path>
              </a:pathLst>
            </a:custGeom>
            <a:solidFill>
              <a:srgbClr val="FFFFFF"/>
            </a:solidFill>
            <a:ln w="221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8DA0118-8B21-9729-6AFE-D3204B6FD419}"/>
                </a:ext>
              </a:extLst>
            </p:cNvPr>
            <p:cNvSpPr/>
            <p:nvPr/>
          </p:nvSpPr>
          <p:spPr>
            <a:xfrm>
              <a:off x="886932" y="5347560"/>
              <a:ext cx="684485" cy="684576"/>
            </a:xfrm>
            <a:custGeom>
              <a:avLst/>
              <a:gdLst>
                <a:gd name="connsiteX0" fmla="*/ 313096 w 626885"/>
                <a:gd name="connsiteY0" fmla="*/ 626778 h 626968"/>
                <a:gd name="connsiteX1" fmla="*/ 238505 w 626885"/>
                <a:gd name="connsiteY1" fmla="*/ 596001 h 626968"/>
                <a:gd name="connsiteX2" fmla="*/ 30406 w 626885"/>
                <a:gd name="connsiteY2" fmla="*/ 387902 h 626968"/>
                <a:gd name="connsiteX3" fmla="*/ 30406 w 626885"/>
                <a:gd name="connsiteY3" fmla="*/ 238719 h 626968"/>
                <a:gd name="connsiteX4" fmla="*/ 238505 w 626885"/>
                <a:gd name="connsiteY4" fmla="*/ 30576 h 626968"/>
                <a:gd name="connsiteX5" fmla="*/ 387688 w 626885"/>
                <a:gd name="connsiteY5" fmla="*/ 30576 h 626968"/>
                <a:gd name="connsiteX6" fmla="*/ 595765 w 626885"/>
                <a:gd name="connsiteY6" fmla="*/ 238653 h 626968"/>
                <a:gd name="connsiteX7" fmla="*/ 595765 w 626885"/>
                <a:gd name="connsiteY7" fmla="*/ 387836 h 626968"/>
                <a:gd name="connsiteX8" fmla="*/ 387688 w 626885"/>
                <a:gd name="connsiteY8" fmla="*/ 596001 h 626968"/>
                <a:gd name="connsiteX9" fmla="*/ 313096 w 626885"/>
                <a:gd name="connsiteY9" fmla="*/ 626778 h 626968"/>
                <a:gd name="connsiteX10" fmla="*/ 313096 w 626885"/>
                <a:gd name="connsiteY10" fmla="*/ 6140 h 626968"/>
                <a:gd name="connsiteX11" fmla="*/ 242917 w 626885"/>
                <a:gd name="connsiteY11" fmla="*/ 35010 h 626968"/>
                <a:gd name="connsiteX12" fmla="*/ 34841 w 626885"/>
                <a:gd name="connsiteY12" fmla="*/ 243109 h 626968"/>
                <a:gd name="connsiteX13" fmla="*/ 34841 w 626885"/>
                <a:gd name="connsiteY13" fmla="*/ 383445 h 626968"/>
                <a:gd name="connsiteX14" fmla="*/ 242917 w 626885"/>
                <a:gd name="connsiteY14" fmla="*/ 591567 h 626968"/>
                <a:gd name="connsiteX15" fmla="*/ 383276 w 626885"/>
                <a:gd name="connsiteY15" fmla="*/ 591567 h 626968"/>
                <a:gd name="connsiteX16" fmla="*/ 591352 w 626885"/>
                <a:gd name="connsiteY16" fmla="*/ 383490 h 626968"/>
                <a:gd name="connsiteX17" fmla="*/ 591352 w 626885"/>
                <a:gd name="connsiteY17" fmla="*/ 243154 h 626968"/>
                <a:gd name="connsiteX18" fmla="*/ 383276 w 626885"/>
                <a:gd name="connsiteY18" fmla="*/ 35010 h 626968"/>
                <a:gd name="connsiteX19" fmla="*/ 313096 w 626885"/>
                <a:gd name="connsiteY19" fmla="*/ 6185 h 62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6885" h="626968">
                  <a:moveTo>
                    <a:pt x="313096" y="626778"/>
                  </a:moveTo>
                  <a:cubicBezTo>
                    <a:pt x="285120" y="626889"/>
                    <a:pt x="258259" y="615824"/>
                    <a:pt x="238505" y="596001"/>
                  </a:cubicBezTo>
                  <a:lnTo>
                    <a:pt x="30406" y="387902"/>
                  </a:lnTo>
                  <a:cubicBezTo>
                    <a:pt x="-10600" y="346638"/>
                    <a:pt x="-10600" y="279984"/>
                    <a:pt x="30406" y="238719"/>
                  </a:cubicBezTo>
                  <a:lnTo>
                    <a:pt x="238505" y="30576"/>
                  </a:lnTo>
                  <a:cubicBezTo>
                    <a:pt x="279770" y="-10445"/>
                    <a:pt x="346423" y="-10445"/>
                    <a:pt x="387688" y="30576"/>
                  </a:cubicBezTo>
                  <a:lnTo>
                    <a:pt x="595765" y="238653"/>
                  </a:lnTo>
                  <a:cubicBezTo>
                    <a:pt x="636795" y="279917"/>
                    <a:pt x="636795" y="346571"/>
                    <a:pt x="595765" y="387836"/>
                  </a:cubicBezTo>
                  <a:lnTo>
                    <a:pt x="387688" y="596001"/>
                  </a:lnTo>
                  <a:cubicBezTo>
                    <a:pt x="367934" y="615802"/>
                    <a:pt x="341073" y="626889"/>
                    <a:pt x="313096" y="626778"/>
                  </a:cubicBezTo>
                  <a:close/>
                  <a:moveTo>
                    <a:pt x="313096" y="6140"/>
                  </a:moveTo>
                  <a:cubicBezTo>
                    <a:pt x="286790" y="6030"/>
                    <a:pt x="261523" y="16407"/>
                    <a:pt x="242917" y="35010"/>
                  </a:cubicBezTo>
                  <a:lnTo>
                    <a:pt x="34841" y="243109"/>
                  </a:lnTo>
                  <a:cubicBezTo>
                    <a:pt x="-3770" y="281913"/>
                    <a:pt x="-3770" y="344642"/>
                    <a:pt x="34841" y="383445"/>
                  </a:cubicBezTo>
                  <a:lnTo>
                    <a:pt x="242917" y="591567"/>
                  </a:lnTo>
                  <a:cubicBezTo>
                    <a:pt x="281736" y="630171"/>
                    <a:pt x="344456" y="630171"/>
                    <a:pt x="383276" y="591567"/>
                  </a:cubicBezTo>
                  <a:lnTo>
                    <a:pt x="591352" y="383490"/>
                  </a:lnTo>
                  <a:cubicBezTo>
                    <a:pt x="629939" y="344664"/>
                    <a:pt x="629939" y="281979"/>
                    <a:pt x="591352" y="243154"/>
                  </a:cubicBezTo>
                  <a:lnTo>
                    <a:pt x="383276" y="35010"/>
                  </a:lnTo>
                  <a:cubicBezTo>
                    <a:pt x="364661" y="16429"/>
                    <a:pt x="339397" y="6052"/>
                    <a:pt x="313096" y="6185"/>
                  </a:cubicBezTo>
                  <a:close/>
                </a:path>
              </a:pathLst>
            </a:custGeom>
            <a:solidFill>
              <a:srgbClr val="FFFFFF"/>
            </a:solidFill>
            <a:ln w="221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C5D86E9-9B34-797F-0B44-63202D32F2DE}"/>
                </a:ext>
              </a:extLst>
            </p:cNvPr>
            <p:cNvSpPr txBox="1"/>
            <p:nvPr/>
          </p:nvSpPr>
          <p:spPr>
            <a:xfrm>
              <a:off x="3531833" y="365154"/>
              <a:ext cx="2067124" cy="5052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sz="2000" b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Motivation</a:t>
              </a: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AF7DB28-DE85-3635-5A07-087CAD44BD10}"/>
                </a:ext>
              </a:extLst>
            </p:cNvPr>
            <p:cNvSpPr/>
            <p:nvPr/>
          </p:nvSpPr>
          <p:spPr>
            <a:xfrm>
              <a:off x="3391855" y="4761130"/>
              <a:ext cx="799032" cy="799155"/>
            </a:xfrm>
            <a:custGeom>
              <a:avLst/>
              <a:gdLst>
                <a:gd name="connsiteX0" fmla="*/ 476627 w 731793"/>
                <a:gd name="connsiteY0" fmla="*/ -190 h 731904"/>
                <a:gd name="connsiteX1" fmla="*/ 254470 w 731793"/>
                <a:gd name="connsiteY1" fmla="*/ -190 h 731904"/>
                <a:gd name="connsiteX2" fmla="*/ 185400 w 731793"/>
                <a:gd name="connsiteY2" fmla="*/ 28414 h 731904"/>
                <a:gd name="connsiteX3" fmla="*/ 28256 w 731793"/>
                <a:gd name="connsiteY3" fmla="*/ 185580 h 731904"/>
                <a:gd name="connsiteX4" fmla="*/ -348 w 731793"/>
                <a:gd name="connsiteY4" fmla="*/ 254628 h 731904"/>
                <a:gd name="connsiteX5" fmla="*/ -348 w 731793"/>
                <a:gd name="connsiteY5" fmla="*/ 476896 h 731904"/>
                <a:gd name="connsiteX6" fmla="*/ 28256 w 731793"/>
                <a:gd name="connsiteY6" fmla="*/ 545945 h 731904"/>
                <a:gd name="connsiteX7" fmla="*/ 185400 w 731793"/>
                <a:gd name="connsiteY7" fmla="*/ 703110 h 731904"/>
                <a:gd name="connsiteX8" fmla="*/ 254470 w 731793"/>
                <a:gd name="connsiteY8" fmla="*/ 731715 h 731904"/>
                <a:gd name="connsiteX9" fmla="*/ 476627 w 731793"/>
                <a:gd name="connsiteY9" fmla="*/ 731715 h 731904"/>
                <a:gd name="connsiteX10" fmla="*/ 545698 w 731793"/>
                <a:gd name="connsiteY10" fmla="*/ 703110 h 731904"/>
                <a:gd name="connsiteX11" fmla="*/ 702864 w 731793"/>
                <a:gd name="connsiteY11" fmla="*/ 545945 h 731904"/>
                <a:gd name="connsiteX12" fmla="*/ 731445 w 731793"/>
                <a:gd name="connsiteY12" fmla="*/ 476896 h 731904"/>
                <a:gd name="connsiteX13" fmla="*/ 731445 w 731793"/>
                <a:gd name="connsiteY13" fmla="*/ 254628 h 731904"/>
                <a:gd name="connsiteX14" fmla="*/ 702864 w 731793"/>
                <a:gd name="connsiteY14" fmla="*/ 185580 h 731904"/>
                <a:gd name="connsiteX15" fmla="*/ 545698 w 731793"/>
                <a:gd name="connsiteY15" fmla="*/ 28414 h 731904"/>
                <a:gd name="connsiteX16" fmla="*/ 476627 w 731793"/>
                <a:gd name="connsiteY16" fmla="*/ -190 h 73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93" h="731904">
                  <a:moveTo>
                    <a:pt x="476627" y="-190"/>
                  </a:moveTo>
                  <a:lnTo>
                    <a:pt x="254470" y="-190"/>
                  </a:lnTo>
                  <a:cubicBezTo>
                    <a:pt x="228571" y="-190"/>
                    <a:pt x="203715" y="10098"/>
                    <a:pt x="185400" y="28414"/>
                  </a:cubicBezTo>
                  <a:lnTo>
                    <a:pt x="28256" y="185580"/>
                  </a:lnTo>
                  <a:cubicBezTo>
                    <a:pt x="9940" y="203895"/>
                    <a:pt x="-348" y="228730"/>
                    <a:pt x="-348" y="254628"/>
                  </a:cubicBezTo>
                  <a:lnTo>
                    <a:pt x="-348" y="476896"/>
                  </a:lnTo>
                  <a:cubicBezTo>
                    <a:pt x="-348" y="502795"/>
                    <a:pt x="9940" y="527629"/>
                    <a:pt x="28256" y="545945"/>
                  </a:cubicBezTo>
                  <a:lnTo>
                    <a:pt x="185400" y="703110"/>
                  </a:lnTo>
                  <a:cubicBezTo>
                    <a:pt x="203715" y="721426"/>
                    <a:pt x="228571" y="731715"/>
                    <a:pt x="254470" y="731715"/>
                  </a:cubicBezTo>
                  <a:lnTo>
                    <a:pt x="476627" y="731715"/>
                  </a:lnTo>
                  <a:cubicBezTo>
                    <a:pt x="502526" y="731715"/>
                    <a:pt x="527382" y="721426"/>
                    <a:pt x="545698" y="703110"/>
                  </a:cubicBezTo>
                  <a:lnTo>
                    <a:pt x="702864" y="545945"/>
                  </a:lnTo>
                  <a:cubicBezTo>
                    <a:pt x="721157" y="527629"/>
                    <a:pt x="731445" y="502795"/>
                    <a:pt x="731445" y="476896"/>
                  </a:cubicBezTo>
                  <a:lnTo>
                    <a:pt x="731445" y="254628"/>
                  </a:lnTo>
                  <a:cubicBezTo>
                    <a:pt x="731445" y="228730"/>
                    <a:pt x="721157" y="203895"/>
                    <a:pt x="702864" y="185580"/>
                  </a:cubicBezTo>
                  <a:lnTo>
                    <a:pt x="545698" y="28414"/>
                  </a:lnTo>
                  <a:cubicBezTo>
                    <a:pt x="527382" y="10098"/>
                    <a:pt x="502526" y="-190"/>
                    <a:pt x="476627" y="-190"/>
                  </a:cubicBezTo>
                  <a:close/>
                </a:path>
              </a:pathLst>
            </a:custGeom>
            <a:solidFill>
              <a:schemeClr val="accent6"/>
            </a:solidFill>
            <a:ln w="2217" cap="flat">
              <a:solidFill>
                <a:schemeClr val="tx1"/>
              </a:solidFill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1686CC3-E99C-C5E4-8A39-BA654D0CE4C5}"/>
                </a:ext>
              </a:extLst>
            </p:cNvPr>
            <p:cNvSpPr/>
            <p:nvPr/>
          </p:nvSpPr>
          <p:spPr>
            <a:xfrm>
              <a:off x="4279129" y="3065441"/>
              <a:ext cx="799132" cy="799155"/>
            </a:xfrm>
            <a:custGeom>
              <a:avLst/>
              <a:gdLst>
                <a:gd name="connsiteX0" fmla="*/ 476716 w 731882"/>
                <a:gd name="connsiteY0" fmla="*/ -190 h 731904"/>
                <a:gd name="connsiteX1" fmla="*/ 254448 w 731882"/>
                <a:gd name="connsiteY1" fmla="*/ -190 h 731904"/>
                <a:gd name="connsiteX2" fmla="*/ 185400 w 731882"/>
                <a:gd name="connsiteY2" fmla="*/ 28414 h 731904"/>
                <a:gd name="connsiteX3" fmla="*/ 28233 w 731882"/>
                <a:gd name="connsiteY3" fmla="*/ 185580 h 731904"/>
                <a:gd name="connsiteX4" fmla="*/ -348 w 731882"/>
                <a:gd name="connsiteY4" fmla="*/ 254628 h 731904"/>
                <a:gd name="connsiteX5" fmla="*/ -348 w 731882"/>
                <a:gd name="connsiteY5" fmla="*/ 476896 h 731904"/>
                <a:gd name="connsiteX6" fmla="*/ 28233 w 731882"/>
                <a:gd name="connsiteY6" fmla="*/ 545944 h 731904"/>
                <a:gd name="connsiteX7" fmla="*/ 185400 w 731882"/>
                <a:gd name="connsiteY7" fmla="*/ 703111 h 731904"/>
                <a:gd name="connsiteX8" fmla="*/ 254448 w 731882"/>
                <a:gd name="connsiteY8" fmla="*/ 731714 h 731904"/>
                <a:gd name="connsiteX9" fmla="*/ 476716 w 731882"/>
                <a:gd name="connsiteY9" fmla="*/ 731714 h 731904"/>
                <a:gd name="connsiteX10" fmla="*/ 545764 w 731882"/>
                <a:gd name="connsiteY10" fmla="*/ 703111 h 731904"/>
                <a:gd name="connsiteX11" fmla="*/ 702930 w 731882"/>
                <a:gd name="connsiteY11" fmla="*/ 545944 h 731904"/>
                <a:gd name="connsiteX12" fmla="*/ 731534 w 731882"/>
                <a:gd name="connsiteY12" fmla="*/ 476896 h 731904"/>
                <a:gd name="connsiteX13" fmla="*/ 731534 w 731882"/>
                <a:gd name="connsiteY13" fmla="*/ 254628 h 731904"/>
                <a:gd name="connsiteX14" fmla="*/ 702930 w 731882"/>
                <a:gd name="connsiteY14" fmla="*/ 185580 h 731904"/>
                <a:gd name="connsiteX15" fmla="*/ 545764 w 731882"/>
                <a:gd name="connsiteY15" fmla="*/ 28414 h 731904"/>
                <a:gd name="connsiteX16" fmla="*/ 476716 w 731882"/>
                <a:gd name="connsiteY16" fmla="*/ -190 h 73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882" h="731904">
                  <a:moveTo>
                    <a:pt x="476716" y="-190"/>
                  </a:moveTo>
                  <a:lnTo>
                    <a:pt x="254448" y="-190"/>
                  </a:lnTo>
                  <a:cubicBezTo>
                    <a:pt x="228549" y="-190"/>
                    <a:pt x="203715" y="10098"/>
                    <a:pt x="185400" y="28414"/>
                  </a:cubicBezTo>
                  <a:lnTo>
                    <a:pt x="28233" y="185580"/>
                  </a:lnTo>
                  <a:cubicBezTo>
                    <a:pt x="9918" y="203895"/>
                    <a:pt x="-370" y="228730"/>
                    <a:pt x="-348" y="254628"/>
                  </a:cubicBezTo>
                  <a:lnTo>
                    <a:pt x="-348" y="476896"/>
                  </a:lnTo>
                  <a:cubicBezTo>
                    <a:pt x="-370" y="502795"/>
                    <a:pt x="9918" y="527629"/>
                    <a:pt x="28233" y="545944"/>
                  </a:cubicBezTo>
                  <a:lnTo>
                    <a:pt x="185400" y="703111"/>
                  </a:lnTo>
                  <a:cubicBezTo>
                    <a:pt x="203715" y="721426"/>
                    <a:pt x="228549" y="731714"/>
                    <a:pt x="254448" y="731714"/>
                  </a:cubicBezTo>
                  <a:lnTo>
                    <a:pt x="476716" y="731714"/>
                  </a:lnTo>
                  <a:cubicBezTo>
                    <a:pt x="502614" y="731714"/>
                    <a:pt x="527449" y="721426"/>
                    <a:pt x="545764" y="703111"/>
                  </a:cubicBezTo>
                  <a:lnTo>
                    <a:pt x="702930" y="545944"/>
                  </a:lnTo>
                  <a:cubicBezTo>
                    <a:pt x="721245" y="527629"/>
                    <a:pt x="731534" y="502795"/>
                    <a:pt x="731534" y="476896"/>
                  </a:cubicBezTo>
                  <a:lnTo>
                    <a:pt x="731534" y="254628"/>
                  </a:lnTo>
                  <a:cubicBezTo>
                    <a:pt x="731534" y="228730"/>
                    <a:pt x="721245" y="203895"/>
                    <a:pt x="702930" y="185580"/>
                  </a:cubicBezTo>
                  <a:lnTo>
                    <a:pt x="545764" y="28414"/>
                  </a:lnTo>
                  <a:cubicBezTo>
                    <a:pt x="527449" y="10098"/>
                    <a:pt x="502614" y="-190"/>
                    <a:pt x="476716" y="-190"/>
                  </a:cubicBezTo>
                  <a:close/>
                </a:path>
              </a:pathLst>
            </a:custGeom>
            <a:solidFill>
              <a:schemeClr val="accent5"/>
            </a:solidFill>
            <a:ln w="2217" cap="flat">
              <a:solidFill>
                <a:schemeClr val="tx1"/>
              </a:solidFill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0D6599A-F0BD-58EA-7D66-322F2BD320B2}"/>
                </a:ext>
              </a:extLst>
            </p:cNvPr>
            <p:cNvSpPr/>
            <p:nvPr/>
          </p:nvSpPr>
          <p:spPr>
            <a:xfrm>
              <a:off x="4214225" y="2154029"/>
              <a:ext cx="799153" cy="799131"/>
            </a:xfrm>
            <a:custGeom>
              <a:avLst/>
              <a:gdLst>
                <a:gd name="connsiteX0" fmla="*/ 476738 w 731904"/>
                <a:gd name="connsiteY0" fmla="*/ -190 h 731882"/>
                <a:gd name="connsiteX1" fmla="*/ 254470 w 731904"/>
                <a:gd name="connsiteY1" fmla="*/ -190 h 731882"/>
                <a:gd name="connsiteX2" fmla="*/ 185422 w 731904"/>
                <a:gd name="connsiteY2" fmla="*/ 28391 h 731882"/>
                <a:gd name="connsiteX3" fmla="*/ 28256 w 731904"/>
                <a:gd name="connsiteY3" fmla="*/ 185558 h 731882"/>
                <a:gd name="connsiteX4" fmla="*/ -348 w 731904"/>
                <a:gd name="connsiteY4" fmla="*/ 254628 h 731882"/>
                <a:gd name="connsiteX5" fmla="*/ -348 w 731904"/>
                <a:gd name="connsiteY5" fmla="*/ 476874 h 731882"/>
                <a:gd name="connsiteX6" fmla="*/ 28256 w 731904"/>
                <a:gd name="connsiteY6" fmla="*/ 545944 h 731882"/>
                <a:gd name="connsiteX7" fmla="*/ 185422 w 731904"/>
                <a:gd name="connsiteY7" fmla="*/ 703088 h 731882"/>
                <a:gd name="connsiteX8" fmla="*/ 254470 w 731904"/>
                <a:gd name="connsiteY8" fmla="*/ 731692 h 731882"/>
                <a:gd name="connsiteX9" fmla="*/ 476738 w 731904"/>
                <a:gd name="connsiteY9" fmla="*/ 731692 h 731882"/>
                <a:gd name="connsiteX10" fmla="*/ 545786 w 731904"/>
                <a:gd name="connsiteY10" fmla="*/ 703088 h 731882"/>
                <a:gd name="connsiteX11" fmla="*/ 702953 w 731904"/>
                <a:gd name="connsiteY11" fmla="*/ 545944 h 731882"/>
                <a:gd name="connsiteX12" fmla="*/ 731556 w 731904"/>
                <a:gd name="connsiteY12" fmla="*/ 476874 h 731882"/>
                <a:gd name="connsiteX13" fmla="*/ 731556 w 731904"/>
                <a:gd name="connsiteY13" fmla="*/ 254628 h 731882"/>
                <a:gd name="connsiteX14" fmla="*/ 702953 w 731904"/>
                <a:gd name="connsiteY14" fmla="*/ 185558 h 731882"/>
                <a:gd name="connsiteX15" fmla="*/ 545786 w 731904"/>
                <a:gd name="connsiteY15" fmla="*/ 28391 h 731882"/>
                <a:gd name="connsiteX16" fmla="*/ 476738 w 731904"/>
                <a:gd name="connsiteY16" fmla="*/ -190 h 73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904" h="731882">
                  <a:moveTo>
                    <a:pt x="476738" y="-190"/>
                  </a:moveTo>
                  <a:lnTo>
                    <a:pt x="254470" y="-190"/>
                  </a:lnTo>
                  <a:cubicBezTo>
                    <a:pt x="228572" y="-190"/>
                    <a:pt x="203737" y="10098"/>
                    <a:pt x="185422" y="28391"/>
                  </a:cubicBezTo>
                  <a:lnTo>
                    <a:pt x="28256" y="185558"/>
                  </a:lnTo>
                  <a:cubicBezTo>
                    <a:pt x="9940" y="203873"/>
                    <a:pt x="-348" y="228730"/>
                    <a:pt x="-348" y="254628"/>
                  </a:cubicBezTo>
                  <a:lnTo>
                    <a:pt x="-348" y="476874"/>
                  </a:lnTo>
                  <a:cubicBezTo>
                    <a:pt x="-348" y="502773"/>
                    <a:pt x="9940" y="527629"/>
                    <a:pt x="28256" y="545944"/>
                  </a:cubicBezTo>
                  <a:lnTo>
                    <a:pt x="185422" y="703088"/>
                  </a:lnTo>
                  <a:cubicBezTo>
                    <a:pt x="203737" y="721404"/>
                    <a:pt x="228572" y="731692"/>
                    <a:pt x="254470" y="731692"/>
                  </a:cubicBezTo>
                  <a:lnTo>
                    <a:pt x="476738" y="731692"/>
                  </a:lnTo>
                  <a:cubicBezTo>
                    <a:pt x="502636" y="731692"/>
                    <a:pt x="527471" y="721404"/>
                    <a:pt x="545786" y="703088"/>
                  </a:cubicBezTo>
                  <a:lnTo>
                    <a:pt x="702953" y="545944"/>
                  </a:lnTo>
                  <a:cubicBezTo>
                    <a:pt x="721268" y="527629"/>
                    <a:pt x="731556" y="502773"/>
                    <a:pt x="731556" y="476874"/>
                  </a:cubicBezTo>
                  <a:lnTo>
                    <a:pt x="731556" y="254628"/>
                  </a:lnTo>
                  <a:cubicBezTo>
                    <a:pt x="731556" y="228730"/>
                    <a:pt x="721268" y="203873"/>
                    <a:pt x="702953" y="185558"/>
                  </a:cubicBezTo>
                  <a:lnTo>
                    <a:pt x="545786" y="28391"/>
                  </a:lnTo>
                  <a:cubicBezTo>
                    <a:pt x="527471" y="10098"/>
                    <a:pt x="502636" y="-190"/>
                    <a:pt x="476738" y="-190"/>
                  </a:cubicBezTo>
                  <a:close/>
                </a:path>
              </a:pathLst>
            </a:custGeom>
            <a:solidFill>
              <a:schemeClr val="accent4"/>
            </a:solidFill>
            <a:ln w="2217" cap="flat">
              <a:solidFill>
                <a:schemeClr val="tx1"/>
              </a:solidFill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0954F11-6B3B-8F2D-B252-73D784FAF453}"/>
                </a:ext>
              </a:extLst>
            </p:cNvPr>
            <p:cNvSpPr/>
            <p:nvPr/>
          </p:nvSpPr>
          <p:spPr>
            <a:xfrm>
              <a:off x="3480012" y="1364790"/>
              <a:ext cx="799129" cy="799155"/>
            </a:xfrm>
            <a:custGeom>
              <a:avLst/>
              <a:gdLst>
                <a:gd name="connsiteX0" fmla="*/ 476716 w 731882"/>
                <a:gd name="connsiteY0" fmla="*/ -190 h 731904"/>
                <a:gd name="connsiteX1" fmla="*/ 254448 w 731882"/>
                <a:gd name="connsiteY1" fmla="*/ -190 h 731904"/>
                <a:gd name="connsiteX2" fmla="*/ 185400 w 731882"/>
                <a:gd name="connsiteY2" fmla="*/ 28414 h 731904"/>
                <a:gd name="connsiteX3" fmla="*/ 28233 w 731882"/>
                <a:gd name="connsiteY3" fmla="*/ 185580 h 731904"/>
                <a:gd name="connsiteX4" fmla="*/ -348 w 731882"/>
                <a:gd name="connsiteY4" fmla="*/ 254628 h 731904"/>
                <a:gd name="connsiteX5" fmla="*/ -348 w 731882"/>
                <a:gd name="connsiteY5" fmla="*/ 476896 h 731904"/>
                <a:gd name="connsiteX6" fmla="*/ 28233 w 731882"/>
                <a:gd name="connsiteY6" fmla="*/ 545945 h 731904"/>
                <a:gd name="connsiteX7" fmla="*/ 185400 w 731882"/>
                <a:gd name="connsiteY7" fmla="*/ 703111 h 731904"/>
                <a:gd name="connsiteX8" fmla="*/ 254448 w 731882"/>
                <a:gd name="connsiteY8" fmla="*/ 731715 h 731904"/>
                <a:gd name="connsiteX9" fmla="*/ 476716 w 731882"/>
                <a:gd name="connsiteY9" fmla="*/ 731715 h 731904"/>
                <a:gd name="connsiteX10" fmla="*/ 545764 w 731882"/>
                <a:gd name="connsiteY10" fmla="*/ 703111 h 731904"/>
                <a:gd name="connsiteX11" fmla="*/ 702930 w 731882"/>
                <a:gd name="connsiteY11" fmla="*/ 545945 h 731904"/>
                <a:gd name="connsiteX12" fmla="*/ 731534 w 731882"/>
                <a:gd name="connsiteY12" fmla="*/ 476896 h 731904"/>
                <a:gd name="connsiteX13" fmla="*/ 731534 w 731882"/>
                <a:gd name="connsiteY13" fmla="*/ 254628 h 731904"/>
                <a:gd name="connsiteX14" fmla="*/ 702930 w 731882"/>
                <a:gd name="connsiteY14" fmla="*/ 185580 h 731904"/>
                <a:gd name="connsiteX15" fmla="*/ 545764 w 731882"/>
                <a:gd name="connsiteY15" fmla="*/ 28414 h 731904"/>
                <a:gd name="connsiteX16" fmla="*/ 476716 w 731882"/>
                <a:gd name="connsiteY16" fmla="*/ -190 h 73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882" h="731904">
                  <a:moveTo>
                    <a:pt x="476716" y="-190"/>
                  </a:moveTo>
                  <a:lnTo>
                    <a:pt x="254448" y="-190"/>
                  </a:lnTo>
                  <a:cubicBezTo>
                    <a:pt x="228549" y="-199"/>
                    <a:pt x="203715" y="10092"/>
                    <a:pt x="185400" y="28414"/>
                  </a:cubicBezTo>
                  <a:lnTo>
                    <a:pt x="28233" y="185580"/>
                  </a:lnTo>
                  <a:cubicBezTo>
                    <a:pt x="9918" y="203891"/>
                    <a:pt x="-370" y="228732"/>
                    <a:pt x="-348" y="254628"/>
                  </a:cubicBezTo>
                  <a:lnTo>
                    <a:pt x="-348" y="476896"/>
                  </a:lnTo>
                  <a:cubicBezTo>
                    <a:pt x="-370" y="502793"/>
                    <a:pt x="9918" y="527634"/>
                    <a:pt x="28233" y="545945"/>
                  </a:cubicBezTo>
                  <a:lnTo>
                    <a:pt x="185400" y="703111"/>
                  </a:lnTo>
                  <a:cubicBezTo>
                    <a:pt x="203715" y="721426"/>
                    <a:pt x="228549" y="731715"/>
                    <a:pt x="254448" y="731715"/>
                  </a:cubicBezTo>
                  <a:lnTo>
                    <a:pt x="476716" y="731715"/>
                  </a:lnTo>
                  <a:cubicBezTo>
                    <a:pt x="502614" y="731715"/>
                    <a:pt x="527449" y="721426"/>
                    <a:pt x="545764" y="703111"/>
                  </a:cubicBezTo>
                  <a:lnTo>
                    <a:pt x="702930" y="545945"/>
                  </a:lnTo>
                  <a:cubicBezTo>
                    <a:pt x="721245" y="527638"/>
                    <a:pt x="731534" y="502797"/>
                    <a:pt x="731534" y="476896"/>
                  </a:cubicBezTo>
                  <a:lnTo>
                    <a:pt x="731534" y="254628"/>
                  </a:lnTo>
                  <a:cubicBezTo>
                    <a:pt x="731534" y="228727"/>
                    <a:pt x="721245" y="203886"/>
                    <a:pt x="702930" y="185580"/>
                  </a:cubicBezTo>
                  <a:lnTo>
                    <a:pt x="545764" y="28414"/>
                  </a:lnTo>
                  <a:cubicBezTo>
                    <a:pt x="527449" y="10092"/>
                    <a:pt x="502614" y="-199"/>
                    <a:pt x="476716" y="-190"/>
                  </a:cubicBezTo>
                  <a:close/>
                </a:path>
              </a:pathLst>
            </a:custGeom>
            <a:solidFill>
              <a:schemeClr val="accent2"/>
            </a:solidFill>
            <a:ln w="2217" cap="flat">
              <a:solidFill>
                <a:schemeClr val="tx1"/>
              </a:solidFill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FF7DAB2-4459-09F5-B8B3-3475453DA10D}"/>
                </a:ext>
              </a:extLst>
            </p:cNvPr>
            <p:cNvSpPr/>
            <p:nvPr/>
          </p:nvSpPr>
          <p:spPr>
            <a:xfrm>
              <a:off x="2200109" y="965224"/>
              <a:ext cx="799227" cy="799130"/>
            </a:xfrm>
            <a:custGeom>
              <a:avLst/>
              <a:gdLst>
                <a:gd name="connsiteX0" fmla="*/ 476627 w 731971"/>
                <a:gd name="connsiteY0" fmla="*/ -190 h 731882"/>
                <a:gd name="connsiteX1" fmla="*/ 254470 w 731971"/>
                <a:gd name="connsiteY1" fmla="*/ -190 h 731882"/>
                <a:gd name="connsiteX2" fmla="*/ 185400 w 731971"/>
                <a:gd name="connsiteY2" fmla="*/ 28503 h 731882"/>
                <a:gd name="connsiteX3" fmla="*/ 28256 w 731971"/>
                <a:gd name="connsiteY3" fmla="*/ 185669 h 731882"/>
                <a:gd name="connsiteX4" fmla="*/ -348 w 731971"/>
                <a:gd name="connsiteY4" fmla="*/ 254739 h 731882"/>
                <a:gd name="connsiteX5" fmla="*/ -348 w 731971"/>
                <a:gd name="connsiteY5" fmla="*/ 476874 h 731882"/>
                <a:gd name="connsiteX6" fmla="*/ 28256 w 731971"/>
                <a:gd name="connsiteY6" fmla="*/ 545944 h 731882"/>
                <a:gd name="connsiteX7" fmla="*/ 185400 w 731971"/>
                <a:gd name="connsiteY7" fmla="*/ 703111 h 731882"/>
                <a:gd name="connsiteX8" fmla="*/ 254470 w 731971"/>
                <a:gd name="connsiteY8" fmla="*/ 731692 h 731882"/>
                <a:gd name="connsiteX9" fmla="*/ 476627 w 731971"/>
                <a:gd name="connsiteY9" fmla="*/ 731692 h 731882"/>
                <a:gd name="connsiteX10" fmla="*/ 545698 w 731971"/>
                <a:gd name="connsiteY10" fmla="*/ 703111 h 731882"/>
                <a:gd name="connsiteX11" fmla="*/ 702864 w 731971"/>
                <a:gd name="connsiteY11" fmla="*/ 545944 h 731882"/>
                <a:gd name="connsiteX12" fmla="*/ 731623 w 731971"/>
                <a:gd name="connsiteY12" fmla="*/ 476874 h 731882"/>
                <a:gd name="connsiteX13" fmla="*/ 731623 w 731971"/>
                <a:gd name="connsiteY13" fmla="*/ 254673 h 731882"/>
                <a:gd name="connsiteX14" fmla="*/ 703041 w 731971"/>
                <a:gd name="connsiteY14" fmla="*/ 185602 h 731882"/>
                <a:gd name="connsiteX15" fmla="*/ 545786 w 731971"/>
                <a:gd name="connsiteY15" fmla="*/ 28503 h 731882"/>
                <a:gd name="connsiteX16" fmla="*/ 476627 w 731971"/>
                <a:gd name="connsiteY16" fmla="*/ -190 h 73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971" h="731882">
                  <a:moveTo>
                    <a:pt x="476627" y="-190"/>
                  </a:moveTo>
                  <a:lnTo>
                    <a:pt x="254470" y="-190"/>
                  </a:lnTo>
                  <a:cubicBezTo>
                    <a:pt x="228549" y="-159"/>
                    <a:pt x="203715" y="10161"/>
                    <a:pt x="185400" y="28503"/>
                  </a:cubicBezTo>
                  <a:lnTo>
                    <a:pt x="28256" y="185669"/>
                  </a:lnTo>
                  <a:cubicBezTo>
                    <a:pt x="9940" y="203989"/>
                    <a:pt x="-348" y="228834"/>
                    <a:pt x="-348" y="254739"/>
                  </a:cubicBezTo>
                  <a:lnTo>
                    <a:pt x="-348" y="476874"/>
                  </a:lnTo>
                  <a:cubicBezTo>
                    <a:pt x="-348" y="502779"/>
                    <a:pt x="9940" y="527625"/>
                    <a:pt x="28256" y="545944"/>
                  </a:cubicBezTo>
                  <a:lnTo>
                    <a:pt x="185400" y="703111"/>
                  </a:lnTo>
                  <a:cubicBezTo>
                    <a:pt x="203737" y="721410"/>
                    <a:pt x="228571" y="731690"/>
                    <a:pt x="254470" y="731692"/>
                  </a:cubicBezTo>
                  <a:lnTo>
                    <a:pt x="476627" y="731692"/>
                  </a:lnTo>
                  <a:cubicBezTo>
                    <a:pt x="502526" y="731690"/>
                    <a:pt x="527360" y="721410"/>
                    <a:pt x="545698" y="703111"/>
                  </a:cubicBezTo>
                  <a:lnTo>
                    <a:pt x="702864" y="545944"/>
                  </a:lnTo>
                  <a:cubicBezTo>
                    <a:pt x="721223" y="527645"/>
                    <a:pt x="731578" y="502799"/>
                    <a:pt x="731623" y="476874"/>
                  </a:cubicBezTo>
                  <a:lnTo>
                    <a:pt x="731623" y="254673"/>
                  </a:lnTo>
                  <a:cubicBezTo>
                    <a:pt x="731623" y="228772"/>
                    <a:pt x="721334" y="203931"/>
                    <a:pt x="703041" y="185602"/>
                  </a:cubicBezTo>
                  <a:lnTo>
                    <a:pt x="545786" y="28503"/>
                  </a:lnTo>
                  <a:cubicBezTo>
                    <a:pt x="527449" y="10141"/>
                    <a:pt x="502570" y="-183"/>
                    <a:pt x="476627" y="-190"/>
                  </a:cubicBezTo>
                  <a:close/>
                </a:path>
              </a:pathLst>
            </a:custGeom>
            <a:solidFill>
              <a:schemeClr val="accent1"/>
            </a:solidFill>
            <a:ln w="2217" cap="flat">
              <a:solidFill>
                <a:schemeClr val="tx1"/>
              </a:solidFill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EC652CC-F434-69F8-42C5-44C7B0D578E9}"/>
              </a:ext>
            </a:extLst>
          </p:cNvPr>
          <p:cNvSpPr/>
          <p:nvPr/>
        </p:nvSpPr>
        <p:spPr>
          <a:xfrm>
            <a:off x="2980662" y="4259464"/>
            <a:ext cx="620928" cy="632841"/>
          </a:xfrm>
          <a:custGeom>
            <a:avLst/>
            <a:gdLst>
              <a:gd name="connsiteX0" fmla="*/ 476716 w 731882"/>
              <a:gd name="connsiteY0" fmla="*/ -190 h 731904"/>
              <a:gd name="connsiteX1" fmla="*/ 254448 w 731882"/>
              <a:gd name="connsiteY1" fmla="*/ -190 h 731904"/>
              <a:gd name="connsiteX2" fmla="*/ 185400 w 731882"/>
              <a:gd name="connsiteY2" fmla="*/ 28414 h 731904"/>
              <a:gd name="connsiteX3" fmla="*/ 28233 w 731882"/>
              <a:gd name="connsiteY3" fmla="*/ 185580 h 731904"/>
              <a:gd name="connsiteX4" fmla="*/ -348 w 731882"/>
              <a:gd name="connsiteY4" fmla="*/ 254628 h 731904"/>
              <a:gd name="connsiteX5" fmla="*/ -348 w 731882"/>
              <a:gd name="connsiteY5" fmla="*/ 476896 h 731904"/>
              <a:gd name="connsiteX6" fmla="*/ 28233 w 731882"/>
              <a:gd name="connsiteY6" fmla="*/ 545945 h 731904"/>
              <a:gd name="connsiteX7" fmla="*/ 185400 w 731882"/>
              <a:gd name="connsiteY7" fmla="*/ 703111 h 731904"/>
              <a:gd name="connsiteX8" fmla="*/ 254448 w 731882"/>
              <a:gd name="connsiteY8" fmla="*/ 731715 h 731904"/>
              <a:gd name="connsiteX9" fmla="*/ 476716 w 731882"/>
              <a:gd name="connsiteY9" fmla="*/ 731715 h 731904"/>
              <a:gd name="connsiteX10" fmla="*/ 545764 w 731882"/>
              <a:gd name="connsiteY10" fmla="*/ 703111 h 731904"/>
              <a:gd name="connsiteX11" fmla="*/ 702930 w 731882"/>
              <a:gd name="connsiteY11" fmla="*/ 545945 h 731904"/>
              <a:gd name="connsiteX12" fmla="*/ 731534 w 731882"/>
              <a:gd name="connsiteY12" fmla="*/ 476896 h 731904"/>
              <a:gd name="connsiteX13" fmla="*/ 731534 w 731882"/>
              <a:gd name="connsiteY13" fmla="*/ 254628 h 731904"/>
              <a:gd name="connsiteX14" fmla="*/ 702930 w 731882"/>
              <a:gd name="connsiteY14" fmla="*/ 185580 h 731904"/>
              <a:gd name="connsiteX15" fmla="*/ 545764 w 731882"/>
              <a:gd name="connsiteY15" fmla="*/ 28414 h 731904"/>
              <a:gd name="connsiteX16" fmla="*/ 476716 w 731882"/>
              <a:gd name="connsiteY16" fmla="*/ -190 h 73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31882" h="731904">
                <a:moveTo>
                  <a:pt x="476716" y="-190"/>
                </a:moveTo>
                <a:lnTo>
                  <a:pt x="254448" y="-190"/>
                </a:lnTo>
                <a:cubicBezTo>
                  <a:pt x="228549" y="-199"/>
                  <a:pt x="203715" y="10092"/>
                  <a:pt x="185400" y="28414"/>
                </a:cubicBezTo>
                <a:lnTo>
                  <a:pt x="28233" y="185580"/>
                </a:lnTo>
                <a:cubicBezTo>
                  <a:pt x="9918" y="203891"/>
                  <a:pt x="-370" y="228732"/>
                  <a:pt x="-348" y="254628"/>
                </a:cubicBezTo>
                <a:lnTo>
                  <a:pt x="-348" y="476896"/>
                </a:lnTo>
                <a:cubicBezTo>
                  <a:pt x="-370" y="502793"/>
                  <a:pt x="9918" y="527634"/>
                  <a:pt x="28233" y="545945"/>
                </a:cubicBezTo>
                <a:lnTo>
                  <a:pt x="185400" y="703111"/>
                </a:lnTo>
                <a:cubicBezTo>
                  <a:pt x="203715" y="721426"/>
                  <a:pt x="228549" y="731715"/>
                  <a:pt x="254448" y="731715"/>
                </a:cubicBezTo>
                <a:lnTo>
                  <a:pt x="476716" y="731715"/>
                </a:lnTo>
                <a:cubicBezTo>
                  <a:pt x="502614" y="731715"/>
                  <a:pt x="527449" y="721426"/>
                  <a:pt x="545764" y="703111"/>
                </a:cubicBezTo>
                <a:lnTo>
                  <a:pt x="702930" y="545945"/>
                </a:lnTo>
                <a:cubicBezTo>
                  <a:pt x="721245" y="527638"/>
                  <a:pt x="731534" y="502797"/>
                  <a:pt x="731534" y="476896"/>
                </a:cubicBezTo>
                <a:lnTo>
                  <a:pt x="731534" y="254628"/>
                </a:lnTo>
                <a:cubicBezTo>
                  <a:pt x="731534" y="228727"/>
                  <a:pt x="721245" y="203886"/>
                  <a:pt x="702930" y="185580"/>
                </a:cubicBezTo>
                <a:lnTo>
                  <a:pt x="545764" y="28414"/>
                </a:lnTo>
                <a:cubicBezTo>
                  <a:pt x="527449" y="10092"/>
                  <a:pt x="502614" y="-199"/>
                  <a:pt x="476716" y="-190"/>
                </a:cubicBezTo>
                <a:close/>
              </a:path>
            </a:pathLst>
          </a:custGeom>
          <a:solidFill>
            <a:schemeClr val="accent2"/>
          </a:solidFill>
          <a:ln w="2217" cap="flat">
            <a:solidFill>
              <a:schemeClr val="tx1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D0426A6-547F-4064-A701-91047BC24A8C}"/>
              </a:ext>
            </a:extLst>
          </p:cNvPr>
          <p:cNvSpPr/>
          <p:nvPr/>
        </p:nvSpPr>
        <p:spPr>
          <a:xfrm>
            <a:off x="3670777" y="4259464"/>
            <a:ext cx="1966151" cy="632841"/>
          </a:xfrm>
          <a:custGeom>
            <a:avLst/>
            <a:gdLst>
              <a:gd name="connsiteX0" fmla="*/ 1866620 w 2121786"/>
              <a:gd name="connsiteY0" fmla="*/ -190 h 731904"/>
              <a:gd name="connsiteX1" fmla="*/ 254470 w 2121786"/>
              <a:gd name="connsiteY1" fmla="*/ -190 h 731904"/>
              <a:gd name="connsiteX2" fmla="*/ 185422 w 2121786"/>
              <a:gd name="connsiteY2" fmla="*/ 28414 h 731904"/>
              <a:gd name="connsiteX3" fmla="*/ 28255 w 2121786"/>
              <a:gd name="connsiteY3" fmla="*/ 185580 h 731904"/>
              <a:gd name="connsiteX4" fmla="*/ -348 w 2121786"/>
              <a:gd name="connsiteY4" fmla="*/ 254628 h 731904"/>
              <a:gd name="connsiteX5" fmla="*/ -348 w 2121786"/>
              <a:gd name="connsiteY5" fmla="*/ 476896 h 731904"/>
              <a:gd name="connsiteX6" fmla="*/ 28255 w 2121786"/>
              <a:gd name="connsiteY6" fmla="*/ 545945 h 731904"/>
              <a:gd name="connsiteX7" fmla="*/ 185422 w 2121786"/>
              <a:gd name="connsiteY7" fmla="*/ 703111 h 731904"/>
              <a:gd name="connsiteX8" fmla="*/ 254470 w 2121786"/>
              <a:gd name="connsiteY8" fmla="*/ 731715 h 731904"/>
              <a:gd name="connsiteX9" fmla="*/ 1866620 w 2121786"/>
              <a:gd name="connsiteY9" fmla="*/ 731715 h 731904"/>
              <a:gd name="connsiteX10" fmla="*/ 1935668 w 2121786"/>
              <a:gd name="connsiteY10" fmla="*/ 703111 h 731904"/>
              <a:gd name="connsiteX11" fmla="*/ 2092835 w 2121786"/>
              <a:gd name="connsiteY11" fmla="*/ 545945 h 731904"/>
              <a:gd name="connsiteX12" fmla="*/ 2121439 w 2121786"/>
              <a:gd name="connsiteY12" fmla="*/ 476896 h 731904"/>
              <a:gd name="connsiteX13" fmla="*/ 2121439 w 2121786"/>
              <a:gd name="connsiteY13" fmla="*/ 254628 h 731904"/>
              <a:gd name="connsiteX14" fmla="*/ 2092835 w 2121786"/>
              <a:gd name="connsiteY14" fmla="*/ 185580 h 731904"/>
              <a:gd name="connsiteX15" fmla="*/ 1935757 w 2121786"/>
              <a:gd name="connsiteY15" fmla="*/ 28414 h 731904"/>
              <a:gd name="connsiteX16" fmla="*/ 1866620 w 2121786"/>
              <a:gd name="connsiteY16" fmla="*/ -190 h 73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21786" h="731904">
                <a:moveTo>
                  <a:pt x="1866620" y="-190"/>
                </a:moveTo>
                <a:lnTo>
                  <a:pt x="254470" y="-190"/>
                </a:lnTo>
                <a:cubicBezTo>
                  <a:pt x="228571" y="-199"/>
                  <a:pt x="203737" y="10092"/>
                  <a:pt x="185422" y="28414"/>
                </a:cubicBezTo>
                <a:lnTo>
                  <a:pt x="28255" y="185580"/>
                </a:lnTo>
                <a:cubicBezTo>
                  <a:pt x="9940" y="203886"/>
                  <a:pt x="-348" y="228727"/>
                  <a:pt x="-348" y="254628"/>
                </a:cubicBezTo>
                <a:lnTo>
                  <a:pt x="-348" y="476896"/>
                </a:lnTo>
                <a:cubicBezTo>
                  <a:pt x="-348" y="502797"/>
                  <a:pt x="9940" y="527638"/>
                  <a:pt x="28255" y="545945"/>
                </a:cubicBezTo>
                <a:lnTo>
                  <a:pt x="185422" y="703111"/>
                </a:lnTo>
                <a:cubicBezTo>
                  <a:pt x="203737" y="721426"/>
                  <a:pt x="228571" y="731715"/>
                  <a:pt x="254470" y="731715"/>
                </a:cubicBezTo>
                <a:lnTo>
                  <a:pt x="1866620" y="731715"/>
                </a:lnTo>
                <a:cubicBezTo>
                  <a:pt x="1892519" y="731715"/>
                  <a:pt x="1917353" y="721426"/>
                  <a:pt x="1935668" y="703111"/>
                </a:cubicBezTo>
                <a:lnTo>
                  <a:pt x="2092835" y="545945"/>
                </a:lnTo>
                <a:cubicBezTo>
                  <a:pt x="2111150" y="527638"/>
                  <a:pt x="2121439" y="502797"/>
                  <a:pt x="2121439" y="476896"/>
                </a:cubicBezTo>
                <a:lnTo>
                  <a:pt x="2121439" y="254628"/>
                </a:lnTo>
                <a:cubicBezTo>
                  <a:pt x="2121439" y="228727"/>
                  <a:pt x="2111150" y="203886"/>
                  <a:pt x="2092835" y="185580"/>
                </a:cubicBezTo>
                <a:lnTo>
                  <a:pt x="1935757" y="28414"/>
                </a:lnTo>
                <a:cubicBezTo>
                  <a:pt x="1917420" y="10070"/>
                  <a:pt x="1892541" y="-221"/>
                  <a:pt x="1866620" y="-190"/>
                </a:cubicBezTo>
                <a:close/>
              </a:path>
            </a:pathLst>
          </a:custGeom>
          <a:solidFill>
            <a:schemeClr val="accent2"/>
          </a:solidFill>
          <a:ln w="50800" cap="flat">
            <a:solidFill>
              <a:schemeClr val="bg1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685800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8F92723-3C64-FFD0-AE60-02E9506E635D}"/>
              </a:ext>
            </a:extLst>
          </p:cNvPr>
          <p:cNvSpPr/>
          <p:nvPr/>
        </p:nvSpPr>
        <p:spPr>
          <a:xfrm>
            <a:off x="1613750" y="5180327"/>
            <a:ext cx="621004" cy="632822"/>
          </a:xfrm>
          <a:custGeom>
            <a:avLst/>
            <a:gdLst>
              <a:gd name="connsiteX0" fmla="*/ 476627 w 731971"/>
              <a:gd name="connsiteY0" fmla="*/ -190 h 731882"/>
              <a:gd name="connsiteX1" fmla="*/ 254470 w 731971"/>
              <a:gd name="connsiteY1" fmla="*/ -190 h 731882"/>
              <a:gd name="connsiteX2" fmla="*/ 185400 w 731971"/>
              <a:gd name="connsiteY2" fmla="*/ 28503 h 731882"/>
              <a:gd name="connsiteX3" fmla="*/ 28256 w 731971"/>
              <a:gd name="connsiteY3" fmla="*/ 185669 h 731882"/>
              <a:gd name="connsiteX4" fmla="*/ -348 w 731971"/>
              <a:gd name="connsiteY4" fmla="*/ 254739 h 731882"/>
              <a:gd name="connsiteX5" fmla="*/ -348 w 731971"/>
              <a:gd name="connsiteY5" fmla="*/ 476874 h 731882"/>
              <a:gd name="connsiteX6" fmla="*/ 28256 w 731971"/>
              <a:gd name="connsiteY6" fmla="*/ 545944 h 731882"/>
              <a:gd name="connsiteX7" fmla="*/ 185400 w 731971"/>
              <a:gd name="connsiteY7" fmla="*/ 703111 h 731882"/>
              <a:gd name="connsiteX8" fmla="*/ 254470 w 731971"/>
              <a:gd name="connsiteY8" fmla="*/ 731692 h 731882"/>
              <a:gd name="connsiteX9" fmla="*/ 476627 w 731971"/>
              <a:gd name="connsiteY9" fmla="*/ 731692 h 731882"/>
              <a:gd name="connsiteX10" fmla="*/ 545698 w 731971"/>
              <a:gd name="connsiteY10" fmla="*/ 703111 h 731882"/>
              <a:gd name="connsiteX11" fmla="*/ 702864 w 731971"/>
              <a:gd name="connsiteY11" fmla="*/ 545944 h 731882"/>
              <a:gd name="connsiteX12" fmla="*/ 731623 w 731971"/>
              <a:gd name="connsiteY12" fmla="*/ 476874 h 731882"/>
              <a:gd name="connsiteX13" fmla="*/ 731623 w 731971"/>
              <a:gd name="connsiteY13" fmla="*/ 254673 h 731882"/>
              <a:gd name="connsiteX14" fmla="*/ 703041 w 731971"/>
              <a:gd name="connsiteY14" fmla="*/ 185602 h 731882"/>
              <a:gd name="connsiteX15" fmla="*/ 545786 w 731971"/>
              <a:gd name="connsiteY15" fmla="*/ 28503 h 731882"/>
              <a:gd name="connsiteX16" fmla="*/ 476627 w 731971"/>
              <a:gd name="connsiteY16" fmla="*/ -190 h 7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31971" h="731882">
                <a:moveTo>
                  <a:pt x="476627" y="-190"/>
                </a:moveTo>
                <a:lnTo>
                  <a:pt x="254470" y="-190"/>
                </a:lnTo>
                <a:cubicBezTo>
                  <a:pt x="228549" y="-159"/>
                  <a:pt x="203715" y="10161"/>
                  <a:pt x="185400" y="28503"/>
                </a:cubicBezTo>
                <a:lnTo>
                  <a:pt x="28256" y="185669"/>
                </a:lnTo>
                <a:cubicBezTo>
                  <a:pt x="9940" y="203989"/>
                  <a:pt x="-348" y="228834"/>
                  <a:pt x="-348" y="254739"/>
                </a:cubicBezTo>
                <a:lnTo>
                  <a:pt x="-348" y="476874"/>
                </a:lnTo>
                <a:cubicBezTo>
                  <a:pt x="-348" y="502779"/>
                  <a:pt x="9940" y="527625"/>
                  <a:pt x="28256" y="545944"/>
                </a:cubicBezTo>
                <a:lnTo>
                  <a:pt x="185400" y="703111"/>
                </a:lnTo>
                <a:cubicBezTo>
                  <a:pt x="203737" y="721410"/>
                  <a:pt x="228571" y="731690"/>
                  <a:pt x="254470" y="731692"/>
                </a:cubicBezTo>
                <a:lnTo>
                  <a:pt x="476627" y="731692"/>
                </a:lnTo>
                <a:cubicBezTo>
                  <a:pt x="502526" y="731690"/>
                  <a:pt x="527360" y="721410"/>
                  <a:pt x="545698" y="703111"/>
                </a:cubicBezTo>
                <a:lnTo>
                  <a:pt x="702864" y="545944"/>
                </a:lnTo>
                <a:cubicBezTo>
                  <a:pt x="721223" y="527645"/>
                  <a:pt x="731578" y="502799"/>
                  <a:pt x="731623" y="476874"/>
                </a:cubicBezTo>
                <a:lnTo>
                  <a:pt x="731623" y="254673"/>
                </a:lnTo>
                <a:cubicBezTo>
                  <a:pt x="731623" y="228772"/>
                  <a:pt x="721334" y="203931"/>
                  <a:pt x="703041" y="185602"/>
                </a:cubicBezTo>
                <a:lnTo>
                  <a:pt x="545786" y="28503"/>
                </a:lnTo>
                <a:cubicBezTo>
                  <a:pt x="527449" y="10141"/>
                  <a:pt x="502570" y="-183"/>
                  <a:pt x="476627" y="-190"/>
                </a:cubicBezTo>
                <a:close/>
              </a:path>
            </a:pathLst>
          </a:custGeom>
          <a:solidFill>
            <a:schemeClr val="accent1"/>
          </a:solidFill>
          <a:ln w="2217" cap="flat">
            <a:solidFill>
              <a:schemeClr val="tx1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4C1C28B-41CF-AA2C-729C-AB65EDCF6FEE}"/>
              </a:ext>
            </a:extLst>
          </p:cNvPr>
          <p:cNvSpPr/>
          <p:nvPr/>
        </p:nvSpPr>
        <p:spPr>
          <a:xfrm>
            <a:off x="2018022" y="5786571"/>
            <a:ext cx="2852916" cy="605040"/>
          </a:xfrm>
          <a:custGeom>
            <a:avLst/>
            <a:gdLst>
              <a:gd name="connsiteX0" fmla="*/ 1894892 w 2150013"/>
              <a:gd name="connsiteY0" fmla="*/ -190 h 731815"/>
              <a:gd name="connsiteX1" fmla="*/ 254470 w 2150013"/>
              <a:gd name="connsiteY1" fmla="*/ -190 h 731815"/>
              <a:gd name="connsiteX2" fmla="*/ 185422 w 2150013"/>
              <a:gd name="connsiteY2" fmla="*/ 28414 h 731815"/>
              <a:gd name="connsiteX3" fmla="*/ 28256 w 2150013"/>
              <a:gd name="connsiteY3" fmla="*/ 185580 h 731815"/>
              <a:gd name="connsiteX4" fmla="*/ -348 w 2150013"/>
              <a:gd name="connsiteY4" fmla="*/ 254628 h 731815"/>
              <a:gd name="connsiteX5" fmla="*/ -348 w 2150013"/>
              <a:gd name="connsiteY5" fmla="*/ 476807 h 731815"/>
              <a:gd name="connsiteX6" fmla="*/ 28256 w 2150013"/>
              <a:gd name="connsiteY6" fmla="*/ 545856 h 731815"/>
              <a:gd name="connsiteX7" fmla="*/ 185422 w 2150013"/>
              <a:gd name="connsiteY7" fmla="*/ 703022 h 731815"/>
              <a:gd name="connsiteX8" fmla="*/ 254470 w 2150013"/>
              <a:gd name="connsiteY8" fmla="*/ 731626 h 731815"/>
              <a:gd name="connsiteX9" fmla="*/ 1894892 w 2150013"/>
              <a:gd name="connsiteY9" fmla="*/ 731626 h 731815"/>
              <a:gd name="connsiteX10" fmla="*/ 1963940 w 2150013"/>
              <a:gd name="connsiteY10" fmla="*/ 703022 h 731815"/>
              <a:gd name="connsiteX11" fmla="*/ 2121062 w 2150013"/>
              <a:gd name="connsiteY11" fmla="*/ 545856 h 731815"/>
              <a:gd name="connsiteX12" fmla="*/ 2149665 w 2150013"/>
              <a:gd name="connsiteY12" fmla="*/ 476807 h 731815"/>
              <a:gd name="connsiteX13" fmla="*/ 2149665 w 2150013"/>
              <a:gd name="connsiteY13" fmla="*/ 254540 h 731815"/>
              <a:gd name="connsiteX14" fmla="*/ 2121062 w 2150013"/>
              <a:gd name="connsiteY14" fmla="*/ 185491 h 731815"/>
              <a:gd name="connsiteX15" fmla="*/ 1963896 w 2150013"/>
              <a:gd name="connsiteY15" fmla="*/ 28325 h 731815"/>
              <a:gd name="connsiteX16" fmla="*/ 1894892 w 2150013"/>
              <a:gd name="connsiteY16" fmla="*/ -190 h 731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50013" h="731815">
                <a:moveTo>
                  <a:pt x="1894892" y="-190"/>
                </a:moveTo>
                <a:lnTo>
                  <a:pt x="254470" y="-190"/>
                </a:lnTo>
                <a:cubicBezTo>
                  <a:pt x="228571" y="-199"/>
                  <a:pt x="203737" y="10092"/>
                  <a:pt x="185422" y="28414"/>
                </a:cubicBezTo>
                <a:lnTo>
                  <a:pt x="28256" y="185580"/>
                </a:lnTo>
                <a:cubicBezTo>
                  <a:pt x="9940" y="203887"/>
                  <a:pt x="-348" y="228728"/>
                  <a:pt x="-348" y="254628"/>
                </a:cubicBezTo>
                <a:lnTo>
                  <a:pt x="-348" y="476807"/>
                </a:lnTo>
                <a:cubicBezTo>
                  <a:pt x="-348" y="502708"/>
                  <a:pt x="9940" y="527549"/>
                  <a:pt x="28256" y="545856"/>
                </a:cubicBezTo>
                <a:lnTo>
                  <a:pt x="185422" y="703022"/>
                </a:lnTo>
                <a:cubicBezTo>
                  <a:pt x="203737" y="721344"/>
                  <a:pt x="228571" y="731635"/>
                  <a:pt x="254470" y="731626"/>
                </a:cubicBezTo>
                <a:lnTo>
                  <a:pt x="1894892" y="731626"/>
                </a:lnTo>
                <a:cubicBezTo>
                  <a:pt x="1920790" y="731635"/>
                  <a:pt x="1945624" y="721344"/>
                  <a:pt x="1963940" y="703022"/>
                </a:cubicBezTo>
                <a:lnTo>
                  <a:pt x="2121062" y="545856"/>
                </a:lnTo>
                <a:cubicBezTo>
                  <a:pt x="2139377" y="527549"/>
                  <a:pt x="2149665" y="502708"/>
                  <a:pt x="2149665" y="476807"/>
                </a:cubicBezTo>
                <a:lnTo>
                  <a:pt x="2149665" y="254540"/>
                </a:lnTo>
                <a:cubicBezTo>
                  <a:pt x="2149665" y="228639"/>
                  <a:pt x="2139377" y="203798"/>
                  <a:pt x="2121062" y="185491"/>
                </a:cubicBezTo>
                <a:lnTo>
                  <a:pt x="1963896" y="28325"/>
                </a:lnTo>
                <a:cubicBezTo>
                  <a:pt x="1945581" y="10048"/>
                  <a:pt x="1920768" y="-210"/>
                  <a:pt x="1894892" y="-190"/>
                </a:cubicBezTo>
                <a:close/>
              </a:path>
            </a:pathLst>
          </a:custGeom>
          <a:solidFill>
            <a:schemeClr val="accent1"/>
          </a:solidFill>
          <a:ln w="50800" cap="flat">
            <a:solidFill>
              <a:schemeClr val="bg1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685800"/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90473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6EDD-FACA-0202-6473-FCA8AD08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CA60BA-8A1D-038B-FBD9-8466ED2A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K.E. Vs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45A97-EA35-C5CC-11EE-25A740744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19B0B0-CEC6-C860-E7D9-66E46DE4B087}"/>
              </a:ext>
            </a:extLst>
          </p:cNvPr>
          <p:cNvSpPr txBox="1"/>
          <p:nvPr/>
        </p:nvSpPr>
        <p:spPr>
          <a:xfrm>
            <a:off x="7828880" y="1411228"/>
            <a:ext cx="4260330" cy="4524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3RG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Structure the K.E. progressively reaches Zero till approx. 200m/s.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4RGUE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configuration performed the least while considering K.E. absorption due to relatively </a:t>
            </a: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less resistance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offered to bullet penetration.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increased layer trend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continues as in 20mm configurations showing enhanced K.E. absorption.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4RGU_40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performed the best sowing max K.E. absorption till </a:t>
            </a: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225m/s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graded structure 4RG_40 showed similar characteristics as of 4RA_40 with negligible difference in K.E. absorption.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26FE8-0330-BC44-68E0-BEC391AED4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90" y="1168313"/>
            <a:ext cx="2446316" cy="22606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441F93-0D83-457D-BAEE-AF4FF691C4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8925" y="1168313"/>
            <a:ext cx="2436751" cy="22606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CF208-E95E-8901-C148-281191A345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90" y="3692875"/>
            <a:ext cx="2446316" cy="22606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BD69BC-B3A7-C218-68D4-3280510CD5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5810" y="3692875"/>
            <a:ext cx="2447702" cy="22606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A52905-F80D-B607-3BC0-F2342055EF8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5495" y="2543044"/>
            <a:ext cx="2421027" cy="22606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1700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6EDD-FACA-0202-6473-FCA8AD08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CA60BA-8A1D-038B-FBD9-8466ED2A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K.E. Vs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45A97-EA35-C5CC-11EE-25A740744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54CFB8-B228-1627-82C0-5DE9F5E2F6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34" y="1168313"/>
            <a:ext cx="2453802" cy="22606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5EB4E7-B6EC-6E72-F797-5F893F1AAF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8925" y="1168313"/>
            <a:ext cx="2453802" cy="22606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BE1A19-04D1-99F5-A954-C8A210A711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34" y="3673388"/>
            <a:ext cx="2453802" cy="22606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6EC224-A8A6-A216-6E46-5F3E4A0AE1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8925" y="3673388"/>
            <a:ext cx="2453802" cy="2280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2E5D4F-0E0F-C5A5-EF2C-227546B846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0216" y="2298656"/>
            <a:ext cx="2453802" cy="22606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19B0B0-CEC6-C860-E7D9-66E46DE4B087}"/>
              </a:ext>
            </a:extLst>
          </p:cNvPr>
          <p:cNvSpPr txBox="1"/>
          <p:nvPr/>
        </p:nvSpPr>
        <p:spPr>
          <a:xfrm>
            <a:off x="7931670" y="1580507"/>
            <a:ext cx="3753307" cy="41857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2RGU_20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showed the Highest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K.E. Absorption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among other Configurations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2RGUE_20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showed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least K.E. Absorption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due to relatively less stiff neat matrix structure.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K.E. absorption Increased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an increase in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Number of Layers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 from 2 to 4.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2RG_20 4RG_20 showed Higher K.E. Due to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higher impedance mismatches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interfaces with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increased layers.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alternate configuration i.e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4RA_20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showed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minimal variation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K.E. absorption than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4RG_20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6750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6EDD-FACA-0202-6473-FCA8AD08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CA60BA-8A1D-038B-FBD9-8466ED2A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Boundary Conditions and Meshing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45A97-EA35-C5CC-11EE-25A740744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7414679-48A6-82E0-F2C9-62D573AE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1" y="1128283"/>
            <a:ext cx="3876436" cy="3000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4B9DDB9-2E43-8DA7-D358-60074BD49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040" y="1128284"/>
            <a:ext cx="3876435" cy="3000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E59F732-23E1-0936-9C73-3CAE5A3EA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062" y="1128283"/>
            <a:ext cx="3876434" cy="300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1567BB5-47A7-6750-746C-CF31A518E038}"/>
              </a:ext>
            </a:extLst>
          </p:cNvPr>
          <p:cNvSpPr txBox="1"/>
          <p:nvPr/>
        </p:nvSpPr>
        <p:spPr>
          <a:xfrm>
            <a:off x="1272989" y="4059584"/>
            <a:ext cx="221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Overall Domain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A74B66A-EE79-4B6B-CE88-90409983531D}"/>
              </a:ext>
            </a:extLst>
          </p:cNvPr>
          <p:cNvSpPr txBox="1"/>
          <p:nvPr/>
        </p:nvSpPr>
        <p:spPr>
          <a:xfrm>
            <a:off x="4834738" y="4059584"/>
            <a:ext cx="297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Computational Model (Axi-Symmetric)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ECD237E-1CF1-EE93-C399-54D1709B7CA4}"/>
              </a:ext>
            </a:extLst>
          </p:cNvPr>
          <p:cNvSpPr txBox="1"/>
          <p:nvPr/>
        </p:nvSpPr>
        <p:spPr>
          <a:xfrm>
            <a:off x="9278472" y="4059584"/>
            <a:ext cx="2214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Meshed Model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614F449-8FA1-3746-FB66-7CF4F739EEAF}"/>
              </a:ext>
            </a:extLst>
          </p:cNvPr>
          <p:cNvSpPr txBox="1"/>
          <p:nvPr/>
        </p:nvSpPr>
        <p:spPr>
          <a:xfrm>
            <a:off x="173984" y="4644359"/>
            <a:ext cx="6146143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id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Symmetricity-X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B.C.s – Face OA ,where U1=0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id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Symmetricity-Y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B.C.s – Face OB, where U2=0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id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ENCASTER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 the other faces, where U1=U2=U3=0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993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6EDD-FACA-0202-6473-FCA8AD08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E03DA860-DD97-F15D-2C8C-B52173DEDBCE}"/>
              </a:ext>
            </a:extLst>
          </p:cNvPr>
          <p:cNvSpPr/>
          <p:nvPr/>
        </p:nvSpPr>
        <p:spPr>
          <a:xfrm>
            <a:off x="8957172" y="1473397"/>
            <a:ext cx="2973754" cy="51246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5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CA60BA-8A1D-038B-FBD9-8466ED2A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Impacted Structures and Geometry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45A97-EA35-C5CC-11EE-25A740744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7CE0200-FA75-5E6B-9B93-F77047810E7E}"/>
              </a:ext>
            </a:extLst>
          </p:cNvPr>
          <p:cNvGrpSpPr/>
          <p:nvPr/>
        </p:nvGrpSpPr>
        <p:grpSpPr>
          <a:xfrm>
            <a:off x="73460" y="1062146"/>
            <a:ext cx="11857468" cy="5538644"/>
            <a:chOff x="-2" y="489461"/>
            <a:chExt cx="9115128" cy="71340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730C0C-14A1-3115-5BE4-E1C646E76068}"/>
                </a:ext>
              </a:extLst>
            </p:cNvPr>
            <p:cNvSpPr/>
            <p:nvPr/>
          </p:nvSpPr>
          <p:spPr>
            <a:xfrm>
              <a:off x="0" y="4225682"/>
              <a:ext cx="6831405" cy="339431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5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B5EEBD-B902-BE00-0454-3A60371C5D87}"/>
                </a:ext>
              </a:extLst>
            </p:cNvPr>
            <p:cNvSpPr/>
            <p:nvPr/>
          </p:nvSpPr>
          <p:spPr>
            <a:xfrm>
              <a:off x="0" y="1019175"/>
              <a:ext cx="6831405" cy="32082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5" b="1" dirty="0">
                <a:ln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C645A3-BD2B-B099-FDE6-D594F8E5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945" y="1394868"/>
              <a:ext cx="736125" cy="24806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8F535D3-A467-E12E-6E4D-CCDFCF50F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5712" y="1394868"/>
              <a:ext cx="742882" cy="24806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751699-E37D-957B-1A39-401FE44A2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7559" y="1390245"/>
              <a:ext cx="742882" cy="24907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D51AAE1-4C42-0BF9-0784-258EEAC97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70057" y="1394869"/>
              <a:ext cx="755599" cy="24907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44FD811-FF23-017B-424A-6E45F84B0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96093" y="1384783"/>
              <a:ext cx="755599" cy="2500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2C7020A-000A-37A4-2F06-30F1D19A6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5324" y="4355834"/>
              <a:ext cx="1186457" cy="23068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5A07450-75F3-5BA7-3B86-CFF25EA33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53844" y="4353448"/>
              <a:ext cx="1216305" cy="23315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21E3BE2-8AC1-4949-DD5D-13D159AF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65750" y="4334995"/>
              <a:ext cx="1218434" cy="23277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A555E22-0DA6-846D-751A-1A44B82D8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14652" y="4337873"/>
              <a:ext cx="1218787" cy="23471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056028A-625C-96A4-8779-A919164BA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96093" y="4345950"/>
              <a:ext cx="1248986" cy="23167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19D766-56DF-A15B-DEE6-B43096662E1A}"/>
                </a:ext>
              </a:extLst>
            </p:cNvPr>
            <p:cNvSpPr txBox="1"/>
            <p:nvPr/>
          </p:nvSpPr>
          <p:spPr>
            <a:xfrm rot="16200000">
              <a:off x="-1011" y="2424404"/>
              <a:ext cx="14991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Densified Hard Layer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553D5A-A8F2-7E63-7B51-E7E1229B6DC1}"/>
                </a:ext>
              </a:extLst>
            </p:cNvPr>
            <p:cNvSpPr txBox="1"/>
            <p:nvPr/>
          </p:nvSpPr>
          <p:spPr>
            <a:xfrm rot="16200000">
              <a:off x="337797" y="2316249"/>
              <a:ext cx="1600598" cy="20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Less Dense Layer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6D6264-12C2-F096-DDD7-7E16D7150165}"/>
                </a:ext>
              </a:extLst>
            </p:cNvPr>
            <p:cNvSpPr txBox="1"/>
            <p:nvPr/>
          </p:nvSpPr>
          <p:spPr>
            <a:xfrm rot="16200000">
              <a:off x="2008689" y="2376682"/>
              <a:ext cx="2482249" cy="20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Less Dense Material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53CD24-0100-DCE5-D3E9-CAD4425D86C9}"/>
                </a:ext>
              </a:extLst>
            </p:cNvPr>
            <p:cNvSpPr txBox="1"/>
            <p:nvPr/>
          </p:nvSpPr>
          <p:spPr>
            <a:xfrm rot="16200000">
              <a:off x="1186265" y="2451769"/>
              <a:ext cx="16466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Dense Structure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A0BABE-55BF-7525-ACC6-E545AD67ADCF}"/>
                </a:ext>
              </a:extLst>
            </p:cNvPr>
            <p:cNvSpPr txBox="1"/>
            <p:nvPr/>
          </p:nvSpPr>
          <p:spPr>
            <a:xfrm rot="16200000">
              <a:off x="3730332" y="2455095"/>
              <a:ext cx="14991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Densified Hard Layer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D7A2BB-02C2-69AE-ABDF-09CE622DB7F3}"/>
                </a:ext>
              </a:extLst>
            </p:cNvPr>
            <p:cNvCxnSpPr>
              <a:cxnSpLocks/>
            </p:cNvCxnSpPr>
            <p:nvPr/>
          </p:nvCxnSpPr>
          <p:spPr>
            <a:xfrm>
              <a:off x="4581394" y="2415265"/>
              <a:ext cx="37160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ACBEB9-050F-D663-CC5C-09C0A991FD2C}"/>
                </a:ext>
              </a:extLst>
            </p:cNvPr>
            <p:cNvSpPr txBox="1"/>
            <p:nvPr/>
          </p:nvSpPr>
          <p:spPr>
            <a:xfrm rot="16200000">
              <a:off x="4259391" y="2316253"/>
              <a:ext cx="1600598" cy="20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Less Dense Layer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F81791-FC40-B2D7-B6EA-221A411C037D}"/>
                </a:ext>
              </a:extLst>
            </p:cNvPr>
            <p:cNvSpPr txBox="1"/>
            <p:nvPr/>
          </p:nvSpPr>
          <p:spPr>
            <a:xfrm rot="16200000">
              <a:off x="4619920" y="2393996"/>
              <a:ext cx="1930958" cy="20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Densified Hard Layer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B19F63-5D20-A485-9E8D-F6D769395A6E}"/>
                </a:ext>
              </a:extLst>
            </p:cNvPr>
            <p:cNvSpPr txBox="1"/>
            <p:nvPr/>
          </p:nvSpPr>
          <p:spPr>
            <a:xfrm rot="16200000">
              <a:off x="4962409" y="2393996"/>
              <a:ext cx="1600598" cy="20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Less Dense Layer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3A734A-ED1D-77E8-BCC8-682C41C25B81}"/>
                </a:ext>
              </a:extLst>
            </p:cNvPr>
            <p:cNvSpPr txBox="1"/>
            <p:nvPr/>
          </p:nvSpPr>
          <p:spPr>
            <a:xfrm rot="16200000">
              <a:off x="4990358" y="2400167"/>
              <a:ext cx="1930958" cy="20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Densified Hard Layer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8631C2-220E-5DC4-BBC6-1D4D404F4D29}"/>
                </a:ext>
              </a:extLst>
            </p:cNvPr>
            <p:cNvSpPr txBox="1"/>
            <p:nvPr/>
          </p:nvSpPr>
          <p:spPr>
            <a:xfrm rot="16200000">
              <a:off x="5332850" y="2400164"/>
              <a:ext cx="1600598" cy="20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Less Dense Layer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6F27960-2805-9262-1114-C35C8C497F5D}"/>
                </a:ext>
              </a:extLst>
            </p:cNvPr>
            <p:cNvSpPr txBox="1"/>
            <p:nvPr/>
          </p:nvSpPr>
          <p:spPr>
            <a:xfrm rot="16200000">
              <a:off x="-615019" y="5502958"/>
              <a:ext cx="1930958" cy="20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Densified Hard Layer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2C4BB3C-DAA8-6894-F682-5784F955CCCD}"/>
                </a:ext>
              </a:extLst>
            </p:cNvPr>
            <p:cNvCxnSpPr>
              <a:cxnSpLocks/>
            </p:cNvCxnSpPr>
            <p:nvPr/>
          </p:nvCxnSpPr>
          <p:spPr>
            <a:xfrm>
              <a:off x="562748" y="5603512"/>
              <a:ext cx="37160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A281A8-079A-0581-FB32-370BDEA3FEA0}"/>
                </a:ext>
              </a:extLst>
            </p:cNvPr>
            <p:cNvSpPr txBox="1"/>
            <p:nvPr/>
          </p:nvSpPr>
          <p:spPr>
            <a:xfrm rot="16200000">
              <a:off x="346843" y="5502954"/>
              <a:ext cx="1600598" cy="20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Less Dense Layer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94E2423-C0B7-2794-5E86-B7B3945AC22B}"/>
                </a:ext>
              </a:extLst>
            </p:cNvPr>
            <p:cNvSpPr txBox="1"/>
            <p:nvPr/>
          </p:nvSpPr>
          <p:spPr>
            <a:xfrm rot="16200000">
              <a:off x="2204074" y="5395126"/>
              <a:ext cx="14991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Densified Hard Layer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BFE3BD1-646E-D98E-7ED1-5717E0C25AC9}"/>
                </a:ext>
              </a:extLst>
            </p:cNvPr>
            <p:cNvCxnSpPr>
              <a:cxnSpLocks/>
            </p:cNvCxnSpPr>
            <p:nvPr/>
          </p:nvCxnSpPr>
          <p:spPr>
            <a:xfrm>
              <a:off x="1795547" y="5603511"/>
              <a:ext cx="5361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245590-AEC7-37C3-B83A-8EF811EA8385}"/>
                </a:ext>
              </a:extLst>
            </p:cNvPr>
            <p:cNvSpPr txBox="1"/>
            <p:nvPr/>
          </p:nvSpPr>
          <p:spPr>
            <a:xfrm rot="16200000">
              <a:off x="1721600" y="5511476"/>
              <a:ext cx="1600598" cy="20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Less Dense Layer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AC11757-0E65-B0BD-B753-7EA1E80C60D6}"/>
                </a:ext>
              </a:extLst>
            </p:cNvPr>
            <p:cNvSpPr txBox="1"/>
            <p:nvPr/>
          </p:nvSpPr>
          <p:spPr>
            <a:xfrm rot="16200000">
              <a:off x="633110" y="5429383"/>
              <a:ext cx="1930958" cy="20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Densified Hard Layer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C7C09FF-9DC6-EF38-EDAA-700181384AD8}"/>
                </a:ext>
              </a:extLst>
            </p:cNvPr>
            <p:cNvSpPr txBox="1"/>
            <p:nvPr/>
          </p:nvSpPr>
          <p:spPr>
            <a:xfrm rot="16200000">
              <a:off x="3513680" y="5359653"/>
              <a:ext cx="1600598" cy="20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Less Dense Layer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1EE3B3-B766-406D-BF62-0AD3C29E2541}"/>
                </a:ext>
              </a:extLst>
            </p:cNvPr>
            <p:cNvSpPr txBox="1"/>
            <p:nvPr/>
          </p:nvSpPr>
          <p:spPr>
            <a:xfrm rot="16200000">
              <a:off x="5214120" y="5463227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Hard Layer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09A35B-11E1-4551-F2D2-60B355F66436}"/>
                </a:ext>
              </a:extLst>
            </p:cNvPr>
            <p:cNvSpPr txBox="1"/>
            <p:nvPr/>
          </p:nvSpPr>
          <p:spPr>
            <a:xfrm rot="16200000">
              <a:off x="5189482" y="5463681"/>
              <a:ext cx="1600598" cy="20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Less Dense Layer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02F480-8D33-1AFB-A2DA-B2F0208CCB99}"/>
                </a:ext>
              </a:extLst>
            </p:cNvPr>
            <p:cNvSpPr txBox="1"/>
            <p:nvPr/>
          </p:nvSpPr>
          <p:spPr>
            <a:xfrm rot="16200000">
              <a:off x="5844649" y="5454155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Hard Layer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9D1BB5D-B468-82DA-B319-ED4BD1305C50}"/>
                </a:ext>
              </a:extLst>
            </p:cNvPr>
            <p:cNvSpPr txBox="1"/>
            <p:nvPr/>
          </p:nvSpPr>
          <p:spPr>
            <a:xfrm rot="16200000">
              <a:off x="5842682" y="5487441"/>
              <a:ext cx="1600598" cy="20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Less Dense Layer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4A24540-4560-E320-2B5E-7821E999E57E}"/>
                </a:ext>
              </a:extLst>
            </p:cNvPr>
            <p:cNvSpPr txBox="1"/>
            <p:nvPr/>
          </p:nvSpPr>
          <p:spPr>
            <a:xfrm>
              <a:off x="687963" y="3862213"/>
              <a:ext cx="9900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2RG_20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78B4749-07E4-F9F8-D1F0-A26D273777B9}"/>
                </a:ext>
              </a:extLst>
            </p:cNvPr>
            <p:cNvSpPr txBox="1"/>
            <p:nvPr/>
          </p:nvSpPr>
          <p:spPr>
            <a:xfrm>
              <a:off x="1888645" y="3856488"/>
              <a:ext cx="9900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2RGU_20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A7EF065-6032-FA41-A5E7-923DB4F75AC8}"/>
                </a:ext>
              </a:extLst>
            </p:cNvPr>
            <p:cNvSpPr txBox="1"/>
            <p:nvPr/>
          </p:nvSpPr>
          <p:spPr>
            <a:xfrm>
              <a:off x="3116538" y="3856488"/>
              <a:ext cx="9900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2RGUE_20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A8CCB5C-39E9-E634-D19F-8C64245FB237}"/>
                </a:ext>
              </a:extLst>
            </p:cNvPr>
            <p:cNvSpPr txBox="1"/>
            <p:nvPr/>
          </p:nvSpPr>
          <p:spPr>
            <a:xfrm>
              <a:off x="4504424" y="3864565"/>
              <a:ext cx="9900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4RG_20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7E12D6F-BDE8-9ACF-A849-05BC29514EBB}"/>
                </a:ext>
              </a:extLst>
            </p:cNvPr>
            <p:cNvSpPr txBox="1"/>
            <p:nvPr/>
          </p:nvSpPr>
          <p:spPr>
            <a:xfrm>
              <a:off x="5652904" y="3856488"/>
              <a:ext cx="9900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4RA_20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4C5AAE-1447-D7A4-92ED-70AE7A896A7E}"/>
                </a:ext>
              </a:extLst>
            </p:cNvPr>
            <p:cNvSpPr txBox="1"/>
            <p:nvPr/>
          </p:nvSpPr>
          <p:spPr>
            <a:xfrm>
              <a:off x="407662" y="6650470"/>
              <a:ext cx="9900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3RG_40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41165A-D9AA-E69B-A61D-1A914794DA02}"/>
                </a:ext>
              </a:extLst>
            </p:cNvPr>
            <p:cNvSpPr txBox="1"/>
            <p:nvPr/>
          </p:nvSpPr>
          <p:spPr>
            <a:xfrm>
              <a:off x="1747783" y="6647131"/>
              <a:ext cx="9900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4RG_40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E87FF5-1A0A-1885-73F8-97CD93CA5C2F}"/>
                </a:ext>
              </a:extLst>
            </p:cNvPr>
            <p:cNvSpPr txBox="1"/>
            <p:nvPr/>
          </p:nvSpPr>
          <p:spPr>
            <a:xfrm>
              <a:off x="3043365" y="6680188"/>
              <a:ext cx="9900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4RGU_40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B52E668-CB1F-8C2F-E3D2-AAD87E756B38}"/>
                </a:ext>
              </a:extLst>
            </p:cNvPr>
            <p:cNvSpPr txBox="1"/>
            <p:nvPr/>
          </p:nvSpPr>
          <p:spPr>
            <a:xfrm>
              <a:off x="4370316" y="6661756"/>
              <a:ext cx="9900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4RGUE_40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38E4487-39F4-DF80-C685-C54301D611D7}"/>
                </a:ext>
              </a:extLst>
            </p:cNvPr>
            <p:cNvSpPr txBox="1"/>
            <p:nvPr/>
          </p:nvSpPr>
          <p:spPr>
            <a:xfrm>
              <a:off x="5841331" y="6633799"/>
              <a:ext cx="9900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4RA_40</a:t>
              </a:r>
            </a:p>
          </p:txBody>
        </p:sp>
        <p:sp>
          <p:nvSpPr>
            <p:cNvPr id="60" name="Callout: Left Arrow 59">
              <a:extLst>
                <a:ext uri="{FF2B5EF4-FFF2-40B4-BE49-F238E27FC236}">
                  <a16:creationId xmlns:a16="http://schemas.microsoft.com/office/drawing/2014/main" id="{48E3BAE4-997A-554C-51E8-97B910D7086D}"/>
                </a:ext>
              </a:extLst>
            </p:cNvPr>
            <p:cNvSpPr/>
            <p:nvPr/>
          </p:nvSpPr>
          <p:spPr>
            <a:xfrm rot="5400000">
              <a:off x="3045175" y="3837303"/>
              <a:ext cx="741054" cy="6831407"/>
            </a:xfrm>
            <a:prstGeom prst="leftArrowCallou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5"/>
            </a:p>
          </p:txBody>
        </p:sp>
        <p:sp>
          <p:nvSpPr>
            <p:cNvPr id="61" name="Callout: Left Arrow 60">
              <a:extLst>
                <a:ext uri="{FF2B5EF4-FFF2-40B4-BE49-F238E27FC236}">
                  <a16:creationId xmlns:a16="http://schemas.microsoft.com/office/drawing/2014/main" id="{52C63141-5EF2-B81A-BE86-72C0C3EDDD5C}"/>
                </a:ext>
              </a:extLst>
            </p:cNvPr>
            <p:cNvSpPr/>
            <p:nvPr/>
          </p:nvSpPr>
          <p:spPr>
            <a:xfrm rot="16200000">
              <a:off x="4187036" y="-3628447"/>
              <a:ext cx="741054" cy="9115127"/>
            </a:xfrm>
            <a:prstGeom prst="leftArrowCallou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5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AF3099C-5285-4132-BB52-05A555BFBB84}"/>
                </a:ext>
              </a:extLst>
            </p:cNvPr>
            <p:cNvSpPr txBox="1"/>
            <p:nvPr/>
          </p:nvSpPr>
          <p:spPr>
            <a:xfrm>
              <a:off x="1504363" y="489461"/>
              <a:ext cx="5079467" cy="462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20mm thickness Impacted Structures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7017EAF-F1A2-0F71-B775-8ED62056A507}"/>
                </a:ext>
              </a:extLst>
            </p:cNvPr>
            <p:cNvSpPr txBox="1"/>
            <p:nvPr/>
          </p:nvSpPr>
          <p:spPr>
            <a:xfrm>
              <a:off x="1423036" y="7065198"/>
              <a:ext cx="5079467" cy="462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40mm thickness Impacted Structures</a:t>
              </a:r>
            </a:p>
          </p:txBody>
        </p:sp>
      </p:grpSp>
      <p:pic>
        <p:nvPicPr>
          <p:cNvPr id="114" name="Picture 113">
            <a:extLst>
              <a:ext uri="{FF2B5EF4-FFF2-40B4-BE49-F238E27FC236}">
                <a16:creationId xmlns:a16="http://schemas.microsoft.com/office/drawing/2014/main" id="{0AF17B36-A825-16D0-D410-4C0B7649A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68172" y="1541929"/>
            <a:ext cx="1343641" cy="10899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23455EFD-66DA-888D-B86D-7271BDB50E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87432" y="2728034"/>
            <a:ext cx="1092636" cy="18668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C4B453DD-FF37-47EC-03AF-6CA0DBF51E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01739" y="4671468"/>
            <a:ext cx="1105224" cy="19048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BABD9520-FE8A-38EB-14E2-7CB1532534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36858" y="4666947"/>
            <a:ext cx="1105224" cy="19048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960D3E2F-32F7-F61E-0A10-7CF1E90E22B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09963" y="2724023"/>
            <a:ext cx="1131566" cy="18668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3BA7E134-E987-F5E9-A34A-39AAFA41D717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3321" r="27092"/>
          <a:stretch/>
        </p:blipFill>
        <p:spPr>
          <a:xfrm>
            <a:off x="10519849" y="1539538"/>
            <a:ext cx="1343641" cy="10899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7DEB68C5-97DA-1BB1-0BF6-4B099A6CC9B9}"/>
              </a:ext>
            </a:extLst>
          </p:cNvPr>
          <p:cNvSpPr txBox="1"/>
          <p:nvPr/>
        </p:nvSpPr>
        <p:spPr>
          <a:xfrm>
            <a:off x="9635830" y="1062705"/>
            <a:ext cx="2002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Geometry</a:t>
            </a:r>
          </a:p>
        </p:txBody>
      </p:sp>
    </p:spTree>
    <p:extLst>
      <p:ext uri="{BB962C8B-B14F-4D97-AF65-F5344CB8AC3E}">
        <p14:creationId xmlns:p14="http://schemas.microsoft.com/office/powerpoint/2010/main" val="1927655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6EDD-FACA-0202-6473-FCA8AD08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CA60BA-8A1D-038B-FBD9-8466ED2A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Impacted Structures and Geometry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45A97-EA35-C5CC-11EE-25A740744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AA5A3C-01E6-3436-7ADE-F28DF85F1D51}"/>
              </a:ext>
            </a:extLst>
          </p:cNvPr>
          <p:cNvGrpSpPr/>
          <p:nvPr/>
        </p:nvGrpSpPr>
        <p:grpSpPr>
          <a:xfrm>
            <a:off x="73460" y="1062146"/>
            <a:ext cx="11857468" cy="5538644"/>
            <a:chOff x="73460" y="1062146"/>
            <a:chExt cx="11857468" cy="5538644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3DA860-DD97-F15D-2C8C-B52173DEDBCE}"/>
                </a:ext>
              </a:extLst>
            </p:cNvPr>
            <p:cNvSpPr/>
            <p:nvPr/>
          </p:nvSpPr>
          <p:spPr>
            <a:xfrm>
              <a:off x="8957172" y="1473397"/>
              <a:ext cx="2973754" cy="51246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5" b="1" dirty="0">
                <a:ln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7CE0200-FA75-5E6B-9B93-F77047810E7E}"/>
                </a:ext>
              </a:extLst>
            </p:cNvPr>
            <p:cNvGrpSpPr/>
            <p:nvPr/>
          </p:nvGrpSpPr>
          <p:grpSpPr>
            <a:xfrm>
              <a:off x="73460" y="1062146"/>
              <a:ext cx="11857468" cy="5538644"/>
              <a:chOff x="-2" y="489461"/>
              <a:chExt cx="9115128" cy="713407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730C0C-14A1-3115-5BE4-E1C646E76068}"/>
                  </a:ext>
                </a:extLst>
              </p:cNvPr>
              <p:cNvSpPr/>
              <p:nvPr/>
            </p:nvSpPr>
            <p:spPr>
              <a:xfrm>
                <a:off x="0" y="4225682"/>
                <a:ext cx="6831405" cy="339431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5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2B5EEBD-B902-BE00-0454-3A60371C5D87}"/>
                  </a:ext>
                </a:extLst>
              </p:cNvPr>
              <p:cNvSpPr/>
              <p:nvPr/>
            </p:nvSpPr>
            <p:spPr>
              <a:xfrm>
                <a:off x="0" y="1019175"/>
                <a:ext cx="6831405" cy="3208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5" b="1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4C645A3-BD2B-B099-FDE6-D594F8E5E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5945" y="1394868"/>
                <a:ext cx="736125" cy="24806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8F535D3-A467-E12E-6E4D-CCDFCF50F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5712" y="1394868"/>
                <a:ext cx="742882" cy="24806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D751699-E37D-957B-1A39-401FE44A2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7559" y="1390245"/>
                <a:ext cx="742882" cy="249078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D51AAE1-4C42-0BF9-0784-258EEAC97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70057" y="1394869"/>
                <a:ext cx="755599" cy="249078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44FD811-FF23-017B-424A-6E45F84B03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96093" y="1384783"/>
                <a:ext cx="755599" cy="250086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2C7020A-000A-37A4-2F06-30F1D19A6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5324" y="4355834"/>
                <a:ext cx="1186457" cy="23068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5A07450-75F3-5BA7-3B86-CFF25EA33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3844" y="4353448"/>
                <a:ext cx="1216305" cy="233154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21E3BE2-8AC1-4949-DD5D-13D159AF9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65750" y="4334995"/>
                <a:ext cx="1218434" cy="23277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9A555E22-0DA6-846D-751A-1A44B82D8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14652" y="4337873"/>
                <a:ext cx="1218787" cy="23471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056028A-625C-96A4-8779-A919164BA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96093" y="4345950"/>
                <a:ext cx="1248986" cy="23167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19D766-56DF-A15B-DEE6-B43096662E1A}"/>
                  </a:ext>
                </a:extLst>
              </p:cNvPr>
              <p:cNvSpPr txBox="1"/>
              <p:nvPr/>
            </p:nvSpPr>
            <p:spPr>
              <a:xfrm rot="16200000">
                <a:off x="-1011" y="2424404"/>
                <a:ext cx="149912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Densified Hard Layer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F553D5A-A8F2-7E63-7B51-E7E1229B6DC1}"/>
                  </a:ext>
                </a:extLst>
              </p:cNvPr>
              <p:cNvSpPr txBox="1"/>
              <p:nvPr/>
            </p:nvSpPr>
            <p:spPr>
              <a:xfrm rot="16200000">
                <a:off x="337797" y="2316249"/>
                <a:ext cx="1600598" cy="20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Dense Layer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06D6264-12C2-F096-DDD7-7E16D7150165}"/>
                  </a:ext>
                </a:extLst>
              </p:cNvPr>
              <p:cNvSpPr txBox="1"/>
              <p:nvPr/>
            </p:nvSpPr>
            <p:spPr>
              <a:xfrm rot="16200000">
                <a:off x="2008689" y="2376682"/>
                <a:ext cx="2482249" cy="20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Overall Less Dense Material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53CD24-0100-DCE5-D3E9-CAD4425D86C9}"/>
                  </a:ext>
                </a:extLst>
              </p:cNvPr>
              <p:cNvSpPr txBox="1"/>
              <p:nvPr/>
            </p:nvSpPr>
            <p:spPr>
              <a:xfrm rot="16200000">
                <a:off x="1186265" y="2451769"/>
                <a:ext cx="164660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Overall Dense Structure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A0BABE-55BF-7525-ACC6-E545AD67ADCF}"/>
                  </a:ext>
                </a:extLst>
              </p:cNvPr>
              <p:cNvSpPr txBox="1"/>
              <p:nvPr/>
            </p:nvSpPr>
            <p:spPr>
              <a:xfrm rot="16200000">
                <a:off x="3730332" y="2455095"/>
                <a:ext cx="149912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Densified Hard Layer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DD7A2BB-02C2-69AE-ABDF-09CE622DB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1394" y="2415265"/>
                <a:ext cx="37160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ACBEB9-050F-D663-CC5C-09C0A991FD2C}"/>
                  </a:ext>
                </a:extLst>
              </p:cNvPr>
              <p:cNvSpPr txBox="1"/>
              <p:nvPr/>
            </p:nvSpPr>
            <p:spPr>
              <a:xfrm rot="16200000">
                <a:off x="4259391" y="2316253"/>
                <a:ext cx="1600598" cy="20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Dense Layer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F81791-FC40-B2D7-B6EA-221A411C037D}"/>
                  </a:ext>
                </a:extLst>
              </p:cNvPr>
              <p:cNvSpPr txBox="1"/>
              <p:nvPr/>
            </p:nvSpPr>
            <p:spPr>
              <a:xfrm rot="16200000">
                <a:off x="4619920" y="2393996"/>
                <a:ext cx="1930958" cy="20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Densified Hard Layer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B19F63-5D20-A485-9E8D-F6D769395A6E}"/>
                  </a:ext>
                </a:extLst>
              </p:cNvPr>
              <p:cNvSpPr txBox="1"/>
              <p:nvPr/>
            </p:nvSpPr>
            <p:spPr>
              <a:xfrm rot="16200000">
                <a:off x="4962409" y="2393996"/>
                <a:ext cx="1600598" cy="20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Dense Layer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3A734A-ED1D-77E8-BCC8-682C41C25B81}"/>
                  </a:ext>
                </a:extLst>
              </p:cNvPr>
              <p:cNvSpPr txBox="1"/>
              <p:nvPr/>
            </p:nvSpPr>
            <p:spPr>
              <a:xfrm rot="16200000">
                <a:off x="4990358" y="2400167"/>
                <a:ext cx="1930958" cy="20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Densified Hard Layer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8631C2-220E-5DC4-BBC6-1D4D404F4D29}"/>
                  </a:ext>
                </a:extLst>
              </p:cNvPr>
              <p:cNvSpPr txBox="1"/>
              <p:nvPr/>
            </p:nvSpPr>
            <p:spPr>
              <a:xfrm rot="16200000">
                <a:off x="5332850" y="2400164"/>
                <a:ext cx="1600598" cy="20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Dense Layer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F27960-2805-9262-1114-C35C8C497F5D}"/>
                  </a:ext>
                </a:extLst>
              </p:cNvPr>
              <p:cNvSpPr txBox="1"/>
              <p:nvPr/>
            </p:nvSpPr>
            <p:spPr>
              <a:xfrm rot="16200000">
                <a:off x="-615019" y="5502958"/>
                <a:ext cx="1930958" cy="20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Densified Hard Layer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32C4BB3C-DAA8-6894-F682-5784F955CC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748" y="5603512"/>
                <a:ext cx="37160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A281A8-079A-0581-FB32-370BDEA3FEA0}"/>
                  </a:ext>
                </a:extLst>
              </p:cNvPr>
              <p:cNvSpPr txBox="1"/>
              <p:nvPr/>
            </p:nvSpPr>
            <p:spPr>
              <a:xfrm rot="16200000">
                <a:off x="346843" y="5502954"/>
                <a:ext cx="1600598" cy="20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Dense Layer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94E2423-C0B7-2794-5E86-B7B3945AC22B}"/>
                  </a:ext>
                </a:extLst>
              </p:cNvPr>
              <p:cNvSpPr txBox="1"/>
              <p:nvPr/>
            </p:nvSpPr>
            <p:spPr>
              <a:xfrm rot="16200000">
                <a:off x="2204074" y="5395126"/>
                <a:ext cx="149912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Densified Hard Layer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BFE3BD1-646E-D98E-7ED1-5717E0C25A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5547" y="5603511"/>
                <a:ext cx="536173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4245590-AEC7-37C3-B83A-8EF811EA8385}"/>
                  </a:ext>
                </a:extLst>
              </p:cNvPr>
              <p:cNvSpPr txBox="1"/>
              <p:nvPr/>
            </p:nvSpPr>
            <p:spPr>
              <a:xfrm rot="16200000">
                <a:off x="1721600" y="5511476"/>
                <a:ext cx="1600598" cy="20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Dense Layer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C11757-0E65-B0BD-B753-7EA1E80C60D6}"/>
                  </a:ext>
                </a:extLst>
              </p:cNvPr>
              <p:cNvSpPr txBox="1"/>
              <p:nvPr/>
            </p:nvSpPr>
            <p:spPr>
              <a:xfrm rot="16200000">
                <a:off x="633110" y="5429383"/>
                <a:ext cx="1930958" cy="20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Densified Hard Layer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C7C09FF-9DC6-EF38-EDAA-700181384AD8}"/>
                  </a:ext>
                </a:extLst>
              </p:cNvPr>
              <p:cNvSpPr txBox="1"/>
              <p:nvPr/>
            </p:nvSpPr>
            <p:spPr>
              <a:xfrm rot="16200000">
                <a:off x="3513680" y="5359653"/>
                <a:ext cx="1600598" cy="20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Dense Layer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F1EE3B3-B766-406D-BF62-0AD3C29E2541}"/>
                  </a:ext>
                </a:extLst>
              </p:cNvPr>
              <p:cNvSpPr txBox="1"/>
              <p:nvPr/>
            </p:nvSpPr>
            <p:spPr>
              <a:xfrm rot="16200000">
                <a:off x="5214120" y="5463227"/>
                <a:ext cx="9012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 Layer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09A35B-11E1-4551-F2D2-60B355F66436}"/>
                  </a:ext>
                </a:extLst>
              </p:cNvPr>
              <p:cNvSpPr txBox="1"/>
              <p:nvPr/>
            </p:nvSpPr>
            <p:spPr>
              <a:xfrm rot="16200000">
                <a:off x="5189482" y="5463681"/>
                <a:ext cx="1600598" cy="20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Dense Layer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E02F480-8D33-1AFB-A2DA-B2F0208CCB99}"/>
                  </a:ext>
                </a:extLst>
              </p:cNvPr>
              <p:cNvSpPr txBox="1"/>
              <p:nvPr/>
            </p:nvSpPr>
            <p:spPr>
              <a:xfrm rot="16200000">
                <a:off x="5844649" y="5454155"/>
                <a:ext cx="9012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 Layer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9D1BB5D-B468-82DA-B319-ED4BD1305C50}"/>
                  </a:ext>
                </a:extLst>
              </p:cNvPr>
              <p:cNvSpPr txBox="1"/>
              <p:nvPr/>
            </p:nvSpPr>
            <p:spPr>
              <a:xfrm rot="16200000">
                <a:off x="5842682" y="5487441"/>
                <a:ext cx="1600598" cy="20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Dense Layer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A24540-4560-E320-2B5E-7821E999E57E}"/>
                  </a:ext>
                </a:extLst>
              </p:cNvPr>
              <p:cNvSpPr txBox="1"/>
              <p:nvPr/>
            </p:nvSpPr>
            <p:spPr>
              <a:xfrm>
                <a:off x="687963" y="3862213"/>
                <a:ext cx="9900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2RG_20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8B4749-07E4-F9F8-D1F0-A26D273777B9}"/>
                  </a:ext>
                </a:extLst>
              </p:cNvPr>
              <p:cNvSpPr txBox="1"/>
              <p:nvPr/>
            </p:nvSpPr>
            <p:spPr>
              <a:xfrm>
                <a:off x="1888645" y="3856488"/>
                <a:ext cx="9900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2RGU_20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A7EF065-6032-FA41-A5E7-923DB4F75AC8}"/>
                  </a:ext>
                </a:extLst>
              </p:cNvPr>
              <p:cNvSpPr txBox="1"/>
              <p:nvPr/>
            </p:nvSpPr>
            <p:spPr>
              <a:xfrm>
                <a:off x="3116538" y="3856488"/>
                <a:ext cx="9900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2RGUE_20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A8CCB5C-39E9-E634-D19F-8C64245FB237}"/>
                  </a:ext>
                </a:extLst>
              </p:cNvPr>
              <p:cNvSpPr txBox="1"/>
              <p:nvPr/>
            </p:nvSpPr>
            <p:spPr>
              <a:xfrm>
                <a:off x="4504424" y="3864565"/>
                <a:ext cx="9900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4RG_20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7E12D6F-BDE8-9ACF-A849-05BC29514EBB}"/>
                  </a:ext>
                </a:extLst>
              </p:cNvPr>
              <p:cNvSpPr txBox="1"/>
              <p:nvPr/>
            </p:nvSpPr>
            <p:spPr>
              <a:xfrm>
                <a:off x="5652904" y="3856488"/>
                <a:ext cx="9900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4RA_20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44C5AAE-1447-D7A4-92ED-70AE7A896A7E}"/>
                  </a:ext>
                </a:extLst>
              </p:cNvPr>
              <p:cNvSpPr txBox="1"/>
              <p:nvPr/>
            </p:nvSpPr>
            <p:spPr>
              <a:xfrm>
                <a:off x="407662" y="6650470"/>
                <a:ext cx="9900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3RG_40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741165A-D9AA-E69B-A61D-1A914794DA02}"/>
                  </a:ext>
                </a:extLst>
              </p:cNvPr>
              <p:cNvSpPr txBox="1"/>
              <p:nvPr/>
            </p:nvSpPr>
            <p:spPr>
              <a:xfrm>
                <a:off x="1747783" y="6647131"/>
                <a:ext cx="9900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4RG_40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BE87FF5-1A0A-1885-73F8-97CD93CA5C2F}"/>
                  </a:ext>
                </a:extLst>
              </p:cNvPr>
              <p:cNvSpPr txBox="1"/>
              <p:nvPr/>
            </p:nvSpPr>
            <p:spPr>
              <a:xfrm>
                <a:off x="3043365" y="6680188"/>
                <a:ext cx="9900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4RGU_40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52E668-CB1F-8C2F-E3D2-AAD87E756B38}"/>
                  </a:ext>
                </a:extLst>
              </p:cNvPr>
              <p:cNvSpPr txBox="1"/>
              <p:nvPr/>
            </p:nvSpPr>
            <p:spPr>
              <a:xfrm>
                <a:off x="4370316" y="6661756"/>
                <a:ext cx="9900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4RGUE_40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8E4487-39F4-DF80-C685-C54301D611D7}"/>
                  </a:ext>
                </a:extLst>
              </p:cNvPr>
              <p:cNvSpPr txBox="1"/>
              <p:nvPr/>
            </p:nvSpPr>
            <p:spPr>
              <a:xfrm>
                <a:off x="5841331" y="6633799"/>
                <a:ext cx="9900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4RA_40</a:t>
                </a:r>
              </a:p>
            </p:txBody>
          </p:sp>
          <p:sp>
            <p:nvSpPr>
              <p:cNvPr id="60" name="Callout: Left Arrow 59">
                <a:extLst>
                  <a:ext uri="{FF2B5EF4-FFF2-40B4-BE49-F238E27FC236}">
                    <a16:creationId xmlns:a16="http://schemas.microsoft.com/office/drawing/2014/main" id="{48E3BAE4-997A-554C-51E8-97B910D7086D}"/>
                  </a:ext>
                </a:extLst>
              </p:cNvPr>
              <p:cNvSpPr/>
              <p:nvPr/>
            </p:nvSpPr>
            <p:spPr>
              <a:xfrm rot="5400000">
                <a:off x="3045175" y="3837303"/>
                <a:ext cx="741054" cy="6831407"/>
              </a:xfrm>
              <a:prstGeom prst="leftArrowCallou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5"/>
              </a:p>
            </p:txBody>
          </p:sp>
          <p:sp>
            <p:nvSpPr>
              <p:cNvPr id="61" name="Callout: Left Arrow 60">
                <a:extLst>
                  <a:ext uri="{FF2B5EF4-FFF2-40B4-BE49-F238E27FC236}">
                    <a16:creationId xmlns:a16="http://schemas.microsoft.com/office/drawing/2014/main" id="{52C63141-5EF2-B81A-BE86-72C0C3EDDD5C}"/>
                  </a:ext>
                </a:extLst>
              </p:cNvPr>
              <p:cNvSpPr/>
              <p:nvPr/>
            </p:nvSpPr>
            <p:spPr>
              <a:xfrm rot="16200000">
                <a:off x="4187036" y="-3628447"/>
                <a:ext cx="741054" cy="9115127"/>
              </a:xfrm>
              <a:prstGeom prst="leftArrowCallou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5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AF3099C-5285-4132-BB52-05A555BFBB84}"/>
                  </a:ext>
                </a:extLst>
              </p:cNvPr>
              <p:cNvSpPr txBox="1"/>
              <p:nvPr/>
            </p:nvSpPr>
            <p:spPr>
              <a:xfrm>
                <a:off x="1504363" y="489461"/>
                <a:ext cx="5079467" cy="4624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5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20mm thickness Impacted Structures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7017EAF-F1A2-0F71-B775-8ED62056A507}"/>
                  </a:ext>
                </a:extLst>
              </p:cNvPr>
              <p:cNvSpPr txBox="1"/>
              <p:nvPr/>
            </p:nvSpPr>
            <p:spPr>
              <a:xfrm>
                <a:off x="1423036" y="7065198"/>
                <a:ext cx="5079467" cy="4624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5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40mm thickness Impacted Structures</a:t>
                </a:r>
              </a:p>
            </p:txBody>
          </p:sp>
        </p:grp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0AF17B36-A825-16D0-D410-4C0B7649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68172" y="1541929"/>
              <a:ext cx="1343641" cy="10899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23455EFD-66DA-888D-B86D-7271BDB50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187432" y="2728034"/>
              <a:ext cx="1092636" cy="1866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C4B453DD-FF37-47EC-03AF-6CA0DBF51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01739" y="4671468"/>
              <a:ext cx="1105224" cy="19048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BABD9520-FE8A-38EB-14E2-7CB153253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636858" y="4666947"/>
              <a:ext cx="1105224" cy="19048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60D3E2F-32F7-F61E-0A10-7CF1E90E2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609963" y="2724023"/>
              <a:ext cx="1131566" cy="1866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3BA7E134-E987-F5E9-A34A-39AAFA41D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l="3321" r="27092"/>
            <a:stretch/>
          </p:blipFill>
          <p:spPr>
            <a:xfrm>
              <a:off x="10519849" y="1539538"/>
              <a:ext cx="1343641" cy="10899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DEB68C5-97DA-1BB1-0BF6-4B099A6CC9B9}"/>
                </a:ext>
              </a:extLst>
            </p:cNvPr>
            <p:cNvSpPr txBox="1"/>
            <p:nvPr/>
          </p:nvSpPr>
          <p:spPr>
            <a:xfrm>
              <a:off x="9635830" y="1062705"/>
              <a:ext cx="2002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Geometry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910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99655B-3BBA-0E52-9F36-688F08B0C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200D05-F64E-F988-3830-0042CC28F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580" y="232757"/>
            <a:ext cx="7783095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Conceptualization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FBB71-253C-0D8F-9D64-2949AF3D3C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BCAAFB-D8E2-6D1E-6441-D4645FD03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" t="2458" r="18711" b="2359"/>
          <a:stretch/>
        </p:blipFill>
        <p:spPr>
          <a:xfrm>
            <a:off x="1246155" y="1319165"/>
            <a:ext cx="2279449" cy="2379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C6C0C3B-D0E7-800C-D4E7-81970B438470}"/>
              </a:ext>
            </a:extLst>
          </p:cNvPr>
          <p:cNvSpPr/>
          <p:nvPr/>
        </p:nvSpPr>
        <p:spPr>
          <a:xfrm>
            <a:off x="3105113" y="3339622"/>
            <a:ext cx="460560" cy="415686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82B50C7-AD4A-5E42-6757-C9DC4EDF2048}"/>
              </a:ext>
            </a:extLst>
          </p:cNvPr>
          <p:cNvSpPr/>
          <p:nvPr/>
        </p:nvSpPr>
        <p:spPr>
          <a:xfrm>
            <a:off x="3160259" y="3425748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4D8B4264-162C-D450-1F77-0F5DC6340319}"/>
              </a:ext>
            </a:extLst>
          </p:cNvPr>
          <p:cNvSpPr/>
          <p:nvPr/>
        </p:nvSpPr>
        <p:spPr>
          <a:xfrm>
            <a:off x="3259793" y="3365415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CF3095C-CFE5-D6BC-479D-D6A4D06A1A02}"/>
              </a:ext>
            </a:extLst>
          </p:cNvPr>
          <p:cNvSpPr/>
          <p:nvPr/>
        </p:nvSpPr>
        <p:spPr>
          <a:xfrm>
            <a:off x="3204647" y="3537193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FD31BEE-7C11-A18F-715C-C289EE53101F}"/>
              </a:ext>
            </a:extLst>
          </p:cNvPr>
          <p:cNvSpPr/>
          <p:nvPr/>
        </p:nvSpPr>
        <p:spPr>
          <a:xfrm>
            <a:off x="3390641" y="3406879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5B40DF81-6283-EB6B-5FE6-3F5F1155251A}"/>
              </a:ext>
            </a:extLst>
          </p:cNvPr>
          <p:cNvSpPr/>
          <p:nvPr/>
        </p:nvSpPr>
        <p:spPr>
          <a:xfrm>
            <a:off x="3367907" y="3522963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4930430D-96A4-B4C6-FC0F-9A80356E6CA7}"/>
              </a:ext>
            </a:extLst>
          </p:cNvPr>
          <p:cNvSpPr/>
          <p:nvPr/>
        </p:nvSpPr>
        <p:spPr>
          <a:xfrm>
            <a:off x="3323518" y="3637959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A1D59D78-69CB-2D9C-D2C0-13075133CC38}"/>
              </a:ext>
            </a:extLst>
          </p:cNvPr>
          <p:cNvSpPr/>
          <p:nvPr/>
        </p:nvSpPr>
        <p:spPr>
          <a:xfrm>
            <a:off x="3463241" y="3488366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9D38ED-A675-DE77-BFBE-E71CF6E57E19}"/>
              </a:ext>
            </a:extLst>
          </p:cNvPr>
          <p:cNvCxnSpPr>
            <a:stCxn id="12" idx="7"/>
          </p:cNvCxnSpPr>
          <p:nvPr/>
        </p:nvCxnSpPr>
        <p:spPr>
          <a:xfrm>
            <a:off x="3539017" y="3502667"/>
            <a:ext cx="480897" cy="18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99E0ECB-BFDC-D0F9-1A1E-B7C3D68D6A00}"/>
              </a:ext>
            </a:extLst>
          </p:cNvPr>
          <p:cNvSpPr/>
          <p:nvPr/>
        </p:nvSpPr>
        <p:spPr>
          <a:xfrm>
            <a:off x="4019913" y="3273675"/>
            <a:ext cx="2498510" cy="10381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Densely Graded Layer </a:t>
            </a: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Initial Impact Absorption and Abrasive Bullet Tip Deterioration  (Harder + Abrasive Wear)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16E61D-A451-122C-932D-B2BD774B1BA3}"/>
              </a:ext>
            </a:extLst>
          </p:cNvPr>
          <p:cNvSpPr/>
          <p:nvPr/>
        </p:nvSpPr>
        <p:spPr>
          <a:xfrm>
            <a:off x="3292372" y="2557116"/>
            <a:ext cx="460560" cy="415686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2D435ED-7213-2692-2983-40D86A6D589B}"/>
              </a:ext>
            </a:extLst>
          </p:cNvPr>
          <p:cNvSpPr/>
          <p:nvPr/>
        </p:nvSpPr>
        <p:spPr>
          <a:xfrm>
            <a:off x="3347518" y="2643242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016DEA03-C140-3FF6-5B17-CB9BD2A2025B}"/>
              </a:ext>
            </a:extLst>
          </p:cNvPr>
          <p:cNvSpPr/>
          <p:nvPr/>
        </p:nvSpPr>
        <p:spPr>
          <a:xfrm>
            <a:off x="3447052" y="2582909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27FE637-4F02-3D75-B8E7-45AC9D928AE0}"/>
              </a:ext>
            </a:extLst>
          </p:cNvPr>
          <p:cNvSpPr/>
          <p:nvPr/>
        </p:nvSpPr>
        <p:spPr>
          <a:xfrm>
            <a:off x="3391906" y="2754687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FFE1B7A0-9A5C-9ECB-1E64-E088BD26B513}"/>
              </a:ext>
            </a:extLst>
          </p:cNvPr>
          <p:cNvSpPr/>
          <p:nvPr/>
        </p:nvSpPr>
        <p:spPr>
          <a:xfrm>
            <a:off x="3577900" y="2624373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37257ABF-CFED-FAF8-F3F9-8CFECC7A3DF2}"/>
              </a:ext>
            </a:extLst>
          </p:cNvPr>
          <p:cNvSpPr/>
          <p:nvPr/>
        </p:nvSpPr>
        <p:spPr>
          <a:xfrm>
            <a:off x="3555166" y="2740457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4453572C-55A7-55A2-AFB2-E6849D66526B}"/>
              </a:ext>
            </a:extLst>
          </p:cNvPr>
          <p:cNvSpPr/>
          <p:nvPr/>
        </p:nvSpPr>
        <p:spPr>
          <a:xfrm>
            <a:off x="3510777" y="2855453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038606-D26A-9DB6-56F0-EB44DE86ADC7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3752932" y="2764959"/>
            <a:ext cx="2342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CC78208-4A32-5A72-B947-F3DFFFAB904D}"/>
              </a:ext>
            </a:extLst>
          </p:cNvPr>
          <p:cNvSpPr/>
          <p:nvPr/>
        </p:nvSpPr>
        <p:spPr>
          <a:xfrm>
            <a:off x="4019913" y="2311803"/>
            <a:ext cx="2431835" cy="6911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Dense Region </a:t>
            </a: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Backing to Absorb Residual Energy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589940-CAEE-9436-6A9C-56F14C3A19F9}"/>
              </a:ext>
            </a:extLst>
          </p:cNvPr>
          <p:cNvSpPr/>
          <p:nvPr/>
        </p:nvSpPr>
        <p:spPr>
          <a:xfrm>
            <a:off x="3259613" y="1492145"/>
            <a:ext cx="460560" cy="415686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36085D3B-8669-66F6-5DFF-41D6FA2F2566}"/>
              </a:ext>
            </a:extLst>
          </p:cNvPr>
          <p:cNvSpPr/>
          <p:nvPr/>
        </p:nvSpPr>
        <p:spPr>
          <a:xfrm>
            <a:off x="3314759" y="1578271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A558AC45-A633-1DA2-3AF0-05A69E249BDD}"/>
              </a:ext>
            </a:extLst>
          </p:cNvPr>
          <p:cNvSpPr/>
          <p:nvPr/>
        </p:nvSpPr>
        <p:spPr>
          <a:xfrm>
            <a:off x="3414293" y="1517938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4E567FF3-612C-EB38-BA08-54F6AFB65CB9}"/>
              </a:ext>
            </a:extLst>
          </p:cNvPr>
          <p:cNvSpPr/>
          <p:nvPr/>
        </p:nvSpPr>
        <p:spPr>
          <a:xfrm>
            <a:off x="3359147" y="1689716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4732710-B4BD-1D26-8DF6-C5584F981E06}"/>
              </a:ext>
            </a:extLst>
          </p:cNvPr>
          <p:cNvSpPr/>
          <p:nvPr/>
        </p:nvSpPr>
        <p:spPr>
          <a:xfrm>
            <a:off x="3545141" y="1559402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4494E314-76A8-1657-CB3D-22CF0217B69F}"/>
              </a:ext>
            </a:extLst>
          </p:cNvPr>
          <p:cNvSpPr/>
          <p:nvPr/>
        </p:nvSpPr>
        <p:spPr>
          <a:xfrm>
            <a:off x="3522407" y="1675486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17BDB623-182C-78E9-D867-C0C6F3950891}"/>
              </a:ext>
            </a:extLst>
          </p:cNvPr>
          <p:cNvSpPr/>
          <p:nvPr/>
        </p:nvSpPr>
        <p:spPr>
          <a:xfrm>
            <a:off x="3478018" y="1790482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A314E6-9CBA-54C6-BB9A-C2823564B93C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3720173" y="1699988"/>
            <a:ext cx="2342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A345A59-79B3-51AD-A493-0F1C9E76D008}"/>
              </a:ext>
            </a:extLst>
          </p:cNvPr>
          <p:cNvSpPr/>
          <p:nvPr/>
        </p:nvSpPr>
        <p:spPr>
          <a:xfrm>
            <a:off x="3987154" y="1319166"/>
            <a:ext cx="2464594" cy="6188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Barely Dense or Neat Matrix Region </a:t>
            </a: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Cushioning Effect(Preventing Backlash)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EA0AD3-370A-D5D2-C545-FA7357DE2F9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05113" y="3547465"/>
            <a:ext cx="79997" cy="3529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347647F-DB55-D717-E5D1-5A841675A8D9}"/>
              </a:ext>
            </a:extLst>
          </p:cNvPr>
          <p:cNvSpPr/>
          <p:nvPr/>
        </p:nvSpPr>
        <p:spPr>
          <a:xfrm>
            <a:off x="2900447" y="3900371"/>
            <a:ext cx="1006176" cy="226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Sand Inclusions</a:t>
            </a:r>
          </a:p>
        </p:txBody>
      </p:sp>
      <p:sp>
        <p:nvSpPr>
          <p:cNvPr id="35" name="Flowchart: Stored Data 34">
            <a:extLst>
              <a:ext uri="{FF2B5EF4-FFF2-40B4-BE49-F238E27FC236}">
                <a16:creationId xmlns:a16="http://schemas.microsoft.com/office/drawing/2014/main" id="{71D92A74-C0F2-CB56-4E43-70839044249E}"/>
              </a:ext>
            </a:extLst>
          </p:cNvPr>
          <p:cNvSpPr/>
          <p:nvPr/>
        </p:nvSpPr>
        <p:spPr>
          <a:xfrm rot="5400000">
            <a:off x="1972618" y="3885610"/>
            <a:ext cx="947176" cy="566691"/>
          </a:xfrm>
          <a:prstGeom prst="flowChartOnlineStorag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Projectile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2E8B758-DC0F-B7CB-A6E5-998F4D89B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617932"/>
              </p:ext>
            </p:extLst>
          </p:nvPr>
        </p:nvGraphicFramePr>
        <p:xfrm>
          <a:off x="3303883" y="4578372"/>
          <a:ext cx="5584234" cy="2019359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5584234">
                  <a:extLst>
                    <a:ext uri="{9D8B030D-6E8A-4147-A177-3AD203B41FA5}">
                      <a16:colId xmlns:a16="http://schemas.microsoft.com/office/drawing/2014/main" val="1746928970"/>
                    </a:ext>
                  </a:extLst>
                </a:gridCol>
              </a:tblGrid>
              <a:tr h="21543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Major Advantages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057544"/>
                  </a:ext>
                </a:extLst>
              </a:tr>
              <a:tr h="215432">
                <a:tc>
                  <a:txBody>
                    <a:bodyPr/>
                    <a:lstStyle/>
                    <a:p>
                      <a:pPr algn="just"/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Sand particles increased the </a:t>
                      </a:r>
                      <a:r>
                        <a:rPr lang="en-IN" sz="12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surface area 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resulting in better bonding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837671"/>
                  </a:ext>
                </a:extLst>
              </a:tr>
              <a:tr h="215432">
                <a:tc>
                  <a:txBody>
                    <a:bodyPr/>
                    <a:lstStyle/>
                    <a:p>
                      <a:pPr algn="just"/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IN" sz="12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abrasive nature 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sand provides </a:t>
                      </a:r>
                      <a:r>
                        <a:rPr lang="en-IN" sz="12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 tip deterioration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593326"/>
                  </a:ext>
                </a:extLst>
              </a:tr>
              <a:tr h="281999">
                <a:tc>
                  <a:txBody>
                    <a:bodyPr/>
                    <a:lstStyle/>
                    <a:p>
                      <a:pPr algn="just"/>
                      <a:r>
                        <a:rPr lang="en-IN" sz="12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Tailorable directional properties 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 varying particle </a:t>
                      </a:r>
                      <a:r>
                        <a:rPr lang="en-IN" sz="12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and fraction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7823332"/>
                  </a:ext>
                </a:extLst>
              </a:tr>
              <a:tr h="359053">
                <a:tc>
                  <a:txBody>
                    <a:bodyPr/>
                    <a:lstStyle/>
                    <a:p>
                      <a:pPr algn="just"/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Corrugated sheets act as stiff barriers or energy-absorbent mesh sheets at the end provide energy transfer to a larger area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060736"/>
                  </a:ext>
                </a:extLst>
              </a:tr>
              <a:tr h="359053">
                <a:tc>
                  <a:txBody>
                    <a:bodyPr/>
                    <a:lstStyle/>
                    <a:p>
                      <a:pPr algn="just"/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Comparatively 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cost, lightweight (Ceramics and metals), and manufacturing suitable structures</a:t>
                      </a: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39659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13A87647-668E-4FB6-85B7-2B1C11B2A7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76" y="1315981"/>
            <a:ext cx="956433" cy="237938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E063CA5E-CA8C-7E44-7F67-EE35677B4645}"/>
              </a:ext>
            </a:extLst>
          </p:cNvPr>
          <p:cNvGrpSpPr/>
          <p:nvPr/>
        </p:nvGrpSpPr>
        <p:grpSpPr>
          <a:xfrm>
            <a:off x="6976563" y="1060887"/>
            <a:ext cx="5050609" cy="3480045"/>
            <a:chOff x="3656475" y="1509204"/>
            <a:chExt cx="5050609" cy="3480045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C8C6A61-8E45-76C0-4E94-4360B7EDCC32}"/>
                </a:ext>
              </a:extLst>
            </p:cNvPr>
            <p:cNvGrpSpPr/>
            <p:nvPr/>
          </p:nvGrpSpPr>
          <p:grpSpPr>
            <a:xfrm>
              <a:off x="3656475" y="1509204"/>
              <a:ext cx="5050609" cy="3480045"/>
              <a:chOff x="3726724" y="1537539"/>
              <a:chExt cx="5050609" cy="3480045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EB7488E-AA96-352A-C824-378420600637}"/>
                  </a:ext>
                </a:extLst>
              </p:cNvPr>
              <p:cNvSpPr/>
              <p:nvPr/>
            </p:nvSpPr>
            <p:spPr>
              <a:xfrm>
                <a:off x="6567698" y="1537539"/>
                <a:ext cx="2209635" cy="3480045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90D6AEB6-596F-88A8-7D6D-11D49E4D9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1516"/>
              <a:stretch/>
            </p:blipFill>
            <p:spPr>
              <a:xfrm>
                <a:off x="3924774" y="1635192"/>
                <a:ext cx="2279449" cy="273264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0" name="Graphic 89" descr="Lighthouse scene">
                <a:extLst>
                  <a:ext uri="{FF2B5EF4-FFF2-40B4-BE49-F238E27FC236}">
                    <a16:creationId xmlns:a16="http://schemas.microsoft.com/office/drawing/2014/main" id="{A9564A57-496F-7B78-5182-684DEDB48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t="86247"/>
              <a:stretch/>
            </p:blipFill>
            <p:spPr>
              <a:xfrm>
                <a:off x="3730205" y="3816146"/>
                <a:ext cx="2675545" cy="247126"/>
              </a:xfrm>
              <a:prstGeom prst="rect">
                <a:avLst/>
              </a:prstGeom>
            </p:spPr>
          </p:pic>
          <p:pic>
            <p:nvPicPr>
              <p:cNvPr id="91" name="Graphic 90" descr="Lighthouse scene">
                <a:extLst>
                  <a:ext uri="{FF2B5EF4-FFF2-40B4-BE49-F238E27FC236}">
                    <a16:creationId xmlns:a16="http://schemas.microsoft.com/office/drawing/2014/main" id="{93008BC6-6B45-2AF3-56CA-CAE173EA8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t="86247"/>
              <a:stretch/>
            </p:blipFill>
            <p:spPr>
              <a:xfrm>
                <a:off x="3730205" y="3264459"/>
                <a:ext cx="2675545" cy="247126"/>
              </a:xfrm>
              <a:prstGeom prst="rect">
                <a:avLst/>
              </a:prstGeom>
            </p:spPr>
          </p:pic>
          <p:pic>
            <p:nvPicPr>
              <p:cNvPr id="92" name="Graphic 91" descr="Lighthouse scene">
                <a:extLst>
                  <a:ext uri="{FF2B5EF4-FFF2-40B4-BE49-F238E27FC236}">
                    <a16:creationId xmlns:a16="http://schemas.microsoft.com/office/drawing/2014/main" id="{DE08F9C3-EAA0-B360-2D45-9E4189AF8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t="86247"/>
              <a:stretch/>
            </p:blipFill>
            <p:spPr>
              <a:xfrm>
                <a:off x="3726725" y="2667873"/>
                <a:ext cx="2675545" cy="247126"/>
              </a:xfrm>
              <a:prstGeom prst="rect">
                <a:avLst/>
              </a:prstGeom>
            </p:spPr>
          </p:pic>
          <p:pic>
            <p:nvPicPr>
              <p:cNvPr id="93" name="Graphic 92" descr="Lighthouse scene">
                <a:extLst>
                  <a:ext uri="{FF2B5EF4-FFF2-40B4-BE49-F238E27FC236}">
                    <a16:creationId xmlns:a16="http://schemas.microsoft.com/office/drawing/2014/main" id="{9286F082-E2BF-52F5-096D-E77DD97A8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t="86247"/>
              <a:stretch/>
            </p:blipFill>
            <p:spPr>
              <a:xfrm>
                <a:off x="3726724" y="2076023"/>
                <a:ext cx="2675545" cy="247126"/>
              </a:xfrm>
              <a:prstGeom prst="rect">
                <a:avLst/>
              </a:prstGeom>
            </p:spPr>
          </p:pic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E52BCBC-3071-B8FC-50D9-36CE9DDC2849}"/>
                  </a:ext>
                </a:extLst>
              </p:cNvPr>
              <p:cNvSpPr/>
              <p:nvPr/>
            </p:nvSpPr>
            <p:spPr>
              <a:xfrm>
                <a:off x="6656918" y="4425989"/>
                <a:ext cx="2034794" cy="509962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Corrugated GI/Al Sheets</a:t>
                </a:r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321A556D-8633-B013-2701-77FBA5E16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9" t="11375" r="35417" b="11614"/>
              <a:stretch/>
            </p:blipFill>
            <p:spPr>
              <a:xfrm>
                <a:off x="6656919" y="3233458"/>
                <a:ext cx="2034794" cy="114488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BADA8E83-589D-08C1-08A8-C64FF7D6F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820" t="20419" r="28597" b="12799"/>
              <a:stretch/>
            </p:blipFill>
            <p:spPr>
              <a:xfrm>
                <a:off x="6656918" y="1916068"/>
                <a:ext cx="2034795" cy="122817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97" name="Flowchart: Connector 96">
                <a:extLst>
                  <a:ext uri="{FF2B5EF4-FFF2-40B4-BE49-F238E27FC236}">
                    <a16:creationId xmlns:a16="http://schemas.microsoft.com/office/drawing/2014/main" id="{C442FD45-CE73-FE7C-7D2A-C937789D137F}"/>
                  </a:ext>
                </a:extLst>
              </p:cNvPr>
              <p:cNvSpPr/>
              <p:nvPr/>
            </p:nvSpPr>
            <p:spPr>
              <a:xfrm>
                <a:off x="5815162" y="1982435"/>
                <a:ext cx="515924" cy="554090"/>
              </a:xfrm>
              <a:prstGeom prst="flowChartConnector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03689DC7-9DFC-2C85-88C1-C2DA73E06A4A}"/>
                  </a:ext>
                </a:extLst>
              </p:cNvPr>
              <p:cNvCxnSpPr>
                <a:cxnSpLocks/>
                <a:stCxn id="97" idx="6"/>
              </p:cNvCxnSpPr>
              <p:nvPr/>
            </p:nvCxnSpPr>
            <p:spPr>
              <a:xfrm flipV="1">
                <a:off x="6331086" y="2092444"/>
                <a:ext cx="270774" cy="16703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lowchart: Connector 98">
                <a:extLst>
                  <a:ext uri="{FF2B5EF4-FFF2-40B4-BE49-F238E27FC236}">
                    <a16:creationId xmlns:a16="http://schemas.microsoft.com/office/drawing/2014/main" id="{A6819E8E-C362-9841-EB19-0B87846437ED}"/>
                  </a:ext>
                </a:extLst>
              </p:cNvPr>
              <p:cNvSpPr/>
              <p:nvPr/>
            </p:nvSpPr>
            <p:spPr>
              <a:xfrm>
                <a:off x="5870243" y="3658467"/>
                <a:ext cx="570592" cy="569069"/>
              </a:xfrm>
              <a:prstGeom prst="flowChartConnector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C544BACC-C732-F36D-D572-B331330B14B2}"/>
                  </a:ext>
                </a:extLst>
              </p:cNvPr>
              <p:cNvCxnSpPr>
                <a:cxnSpLocks/>
                <a:stCxn id="99" idx="5"/>
              </p:cNvCxnSpPr>
              <p:nvPr/>
            </p:nvCxnSpPr>
            <p:spPr>
              <a:xfrm>
                <a:off x="6357274" y="4144198"/>
                <a:ext cx="206943" cy="927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F6F2514-D3CE-F3AD-4C40-55099CFFCEEE}"/>
                  </a:ext>
                </a:extLst>
              </p:cNvPr>
              <p:cNvSpPr txBox="1"/>
              <p:nvPr/>
            </p:nvSpPr>
            <p:spPr>
              <a:xfrm>
                <a:off x="3958718" y="4403853"/>
                <a:ext cx="2209635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PMSCs with corrugated sheets</a:t>
                </a:r>
              </a:p>
            </p:txBody>
          </p:sp>
        </p:grp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5368457-776F-8A87-5BEC-DADCF1DCE433}"/>
                </a:ext>
              </a:extLst>
            </p:cNvPr>
            <p:cNvSpPr/>
            <p:nvPr/>
          </p:nvSpPr>
          <p:spPr>
            <a:xfrm>
              <a:off x="6586669" y="1606857"/>
              <a:ext cx="2034794" cy="23100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Corrugated Fine Mesh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FE72F0DC-FAFB-B9BF-010D-7C4B8EC745AF}"/>
              </a:ext>
            </a:extLst>
          </p:cNvPr>
          <p:cNvSpPr txBox="1"/>
          <p:nvPr/>
        </p:nvSpPr>
        <p:spPr>
          <a:xfrm>
            <a:off x="1242958" y="966445"/>
            <a:ext cx="227944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PMSCs</a:t>
            </a:r>
          </a:p>
        </p:txBody>
      </p:sp>
    </p:spTree>
    <p:extLst>
      <p:ext uri="{BB962C8B-B14F-4D97-AF65-F5344CB8AC3E}">
        <p14:creationId xmlns:p14="http://schemas.microsoft.com/office/powerpoint/2010/main" val="3430906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06B81A7-4594-ADA3-85D3-71A258012BF1}"/>
              </a:ext>
            </a:extLst>
          </p:cNvPr>
          <p:cNvSpPr/>
          <p:nvPr/>
        </p:nvSpPr>
        <p:spPr>
          <a:xfrm>
            <a:off x="290513" y="1057102"/>
            <a:ext cx="5668544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29C26C-AF22-254B-171C-9DFE499A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Properties Extraction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D9F6B-1CB6-5528-0DDD-20FF1AA25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6" cy="7803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B80630-BC32-38BB-0AB6-E431F1C7EE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" t="1634" r="46500" b="1148"/>
          <a:stretch/>
        </p:blipFill>
        <p:spPr>
          <a:xfrm>
            <a:off x="308352" y="1406034"/>
            <a:ext cx="5650705" cy="5198745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3C5582-C547-274E-78B8-D395FD67DFD5}"/>
              </a:ext>
            </a:extLst>
          </p:cNvPr>
          <p:cNvSpPr/>
          <p:nvPr/>
        </p:nvSpPr>
        <p:spPr>
          <a:xfrm>
            <a:off x="6096002" y="1418864"/>
            <a:ext cx="5614427" cy="5185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llout: Down Arrow 5">
            <a:extLst>
              <a:ext uri="{FF2B5EF4-FFF2-40B4-BE49-F238E27FC236}">
                <a16:creationId xmlns:a16="http://schemas.microsoft.com/office/drawing/2014/main" id="{5D3863A3-5BC5-07E5-9262-CFA2D7C3B953}"/>
              </a:ext>
            </a:extLst>
          </p:cNvPr>
          <p:cNvSpPr/>
          <p:nvPr/>
        </p:nvSpPr>
        <p:spPr>
          <a:xfrm>
            <a:off x="6096001" y="1419335"/>
            <a:ext cx="5614428" cy="551980"/>
          </a:xfrm>
          <a:prstGeom prst="down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Typical Finalized Models of RVE</a:t>
            </a:r>
            <a:endParaRPr lang="en-US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27A6B-8B91-2D18-E858-6D9D0E9F1D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07" y="1996914"/>
            <a:ext cx="1233823" cy="9283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6B566E-08FF-4799-F84D-3B4C401841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29" y="1996915"/>
            <a:ext cx="1233823" cy="928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95994-1B2C-0BA7-6EEE-C98C211AC7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557" y="1996913"/>
            <a:ext cx="1233824" cy="940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36F7F-7995-6901-E203-ACCEDE5A06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673" y="1996914"/>
            <a:ext cx="1235328" cy="9283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llout: Down Arrow 10">
            <a:extLst>
              <a:ext uri="{FF2B5EF4-FFF2-40B4-BE49-F238E27FC236}">
                <a16:creationId xmlns:a16="http://schemas.microsoft.com/office/drawing/2014/main" id="{52F8E632-6065-3D1E-AC7C-CDC20642F263}"/>
              </a:ext>
            </a:extLst>
          </p:cNvPr>
          <p:cNvSpPr/>
          <p:nvPr/>
        </p:nvSpPr>
        <p:spPr>
          <a:xfrm>
            <a:off x="6096000" y="3027870"/>
            <a:ext cx="5614427" cy="857969"/>
          </a:xfrm>
          <a:prstGeom prst="down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Imposed BCs to Evaluate Stresses and Strains in Respected Directions and Planes</a:t>
            </a:r>
            <a:endParaRPr lang="en-US" sz="16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7D9BEE-EC37-3BE9-228E-D3BD6B0CE3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7114" r="36200" b="19568"/>
          <a:stretch/>
        </p:blipFill>
        <p:spPr>
          <a:xfrm>
            <a:off x="6150464" y="4042936"/>
            <a:ext cx="810679" cy="754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E13463-979F-11B2-5377-011739EA3B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6" t="6071" r="37259" b="21953"/>
          <a:stretch/>
        </p:blipFill>
        <p:spPr>
          <a:xfrm>
            <a:off x="7076937" y="4052101"/>
            <a:ext cx="839519" cy="754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E7319E-6A8C-8533-4F01-5A4C335C29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8" t="13447" r="33567" b="14577"/>
          <a:stretch/>
        </p:blipFill>
        <p:spPr>
          <a:xfrm>
            <a:off x="8003402" y="4052103"/>
            <a:ext cx="819705" cy="754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CD5B9-1AB0-477E-BC37-D9FC9A6113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7114" r="36200" b="19568"/>
          <a:stretch/>
        </p:blipFill>
        <p:spPr>
          <a:xfrm>
            <a:off x="8917134" y="4052101"/>
            <a:ext cx="810679" cy="754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F3BBA0-311B-11DD-F64E-A8A6AABCA3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6" t="6071" r="37259" b="21953"/>
          <a:stretch/>
        </p:blipFill>
        <p:spPr>
          <a:xfrm>
            <a:off x="9823785" y="4052103"/>
            <a:ext cx="839518" cy="754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5ACFFF-7EF7-4718-D299-2EC96A0BBC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8" t="13447" r="33567" b="14577"/>
          <a:stretch/>
        </p:blipFill>
        <p:spPr>
          <a:xfrm>
            <a:off x="10734140" y="4042937"/>
            <a:ext cx="932327" cy="7634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193A56-28B1-E15B-852B-10C789A52A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5" t="13331" r="36000" b="26709"/>
          <a:stretch/>
        </p:blipFill>
        <p:spPr>
          <a:xfrm>
            <a:off x="6149063" y="5307813"/>
            <a:ext cx="809986" cy="73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CD1E66-DF63-7DE6-FDEA-F5EC7B9DCB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9" t="13005" r="36449" b="26940"/>
          <a:stretch/>
        </p:blipFill>
        <p:spPr>
          <a:xfrm>
            <a:off x="7050233" y="5314333"/>
            <a:ext cx="838801" cy="73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6D2829D-660E-FB67-BC39-1B60365E318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3660" r="32222" b="10704"/>
          <a:stretch/>
        </p:blipFill>
        <p:spPr>
          <a:xfrm>
            <a:off x="7971230" y="5304556"/>
            <a:ext cx="819004" cy="7382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BD499A-B48C-EDCA-4CA7-9DA12B59393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1611" r="32080" b="10162"/>
          <a:stretch/>
        </p:blipFill>
        <p:spPr>
          <a:xfrm>
            <a:off x="8881388" y="5300746"/>
            <a:ext cx="819003" cy="7459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684F601-418B-A3F1-8281-7A7FD85CF4D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1" t="11517" r="32080" b="2574"/>
          <a:stretch/>
        </p:blipFill>
        <p:spPr>
          <a:xfrm>
            <a:off x="9827722" y="5301419"/>
            <a:ext cx="838801" cy="7519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808BBC-3A71-BD92-FDBD-3BB611ADA9D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3" t="11247" r="32079" b="2845"/>
          <a:stretch/>
        </p:blipFill>
        <p:spPr>
          <a:xfrm>
            <a:off x="10800244" y="5301419"/>
            <a:ext cx="838801" cy="7543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4999B-E34C-0E6E-8C98-A6803D47D025}"/>
              </a:ext>
            </a:extLst>
          </p:cNvPr>
          <p:cNvSpPr txBox="1"/>
          <p:nvPr/>
        </p:nvSpPr>
        <p:spPr>
          <a:xfrm>
            <a:off x="6279971" y="4776416"/>
            <a:ext cx="5817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037BD6-8331-127A-B697-EFB42E35ACC7}"/>
              </a:ext>
            </a:extLst>
          </p:cNvPr>
          <p:cNvSpPr txBox="1"/>
          <p:nvPr/>
        </p:nvSpPr>
        <p:spPr>
          <a:xfrm>
            <a:off x="7263353" y="4793189"/>
            <a:ext cx="5817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FA8FED-CD86-A38B-6173-97E6864685C8}"/>
              </a:ext>
            </a:extLst>
          </p:cNvPr>
          <p:cNvSpPr txBox="1"/>
          <p:nvPr/>
        </p:nvSpPr>
        <p:spPr>
          <a:xfrm>
            <a:off x="8193338" y="4790540"/>
            <a:ext cx="5817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04A5D7-C82F-5326-D460-0270D0D15A3B}"/>
              </a:ext>
            </a:extLst>
          </p:cNvPr>
          <p:cNvSpPr txBox="1"/>
          <p:nvPr/>
        </p:nvSpPr>
        <p:spPr>
          <a:xfrm>
            <a:off x="9140348" y="4805725"/>
            <a:ext cx="5817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4A5B6B-15F0-E0A5-9ED9-02A4AD7333FD}"/>
              </a:ext>
            </a:extLst>
          </p:cNvPr>
          <p:cNvSpPr txBox="1"/>
          <p:nvPr/>
        </p:nvSpPr>
        <p:spPr>
          <a:xfrm>
            <a:off x="10050505" y="4805725"/>
            <a:ext cx="5817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4C7350-FC1B-D82B-261F-814C882DB1BE}"/>
              </a:ext>
            </a:extLst>
          </p:cNvPr>
          <p:cNvSpPr txBox="1"/>
          <p:nvPr/>
        </p:nvSpPr>
        <p:spPr>
          <a:xfrm>
            <a:off x="11089094" y="4805725"/>
            <a:ext cx="5817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EFF985-8339-8EEA-0597-DCA0491C6975}"/>
              </a:ext>
            </a:extLst>
          </p:cNvPr>
          <p:cNvSpPr txBox="1"/>
          <p:nvPr/>
        </p:nvSpPr>
        <p:spPr>
          <a:xfrm>
            <a:off x="2256964" y="1057102"/>
            <a:ext cx="1743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RVE Modelling</a:t>
            </a:r>
            <a:endParaRPr lang="en-US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1D8A0A-EB2E-5354-DA16-5DFB4DAE368C}"/>
              </a:ext>
            </a:extLst>
          </p:cNvPr>
          <p:cNvSpPr/>
          <p:nvPr/>
        </p:nvSpPr>
        <p:spPr>
          <a:xfrm>
            <a:off x="6096000" y="1048310"/>
            <a:ext cx="561442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BCs For Effective Properties Extraction </a:t>
            </a:r>
          </a:p>
        </p:txBody>
      </p:sp>
    </p:spTree>
    <p:extLst>
      <p:ext uri="{BB962C8B-B14F-4D97-AF65-F5344CB8AC3E}">
        <p14:creationId xmlns:p14="http://schemas.microsoft.com/office/powerpoint/2010/main" val="1612194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B4FBB44D-040C-946A-3CBF-4885E253E04D}"/>
              </a:ext>
            </a:extLst>
          </p:cNvPr>
          <p:cNvSpPr/>
          <p:nvPr/>
        </p:nvSpPr>
        <p:spPr>
          <a:xfrm>
            <a:off x="0" y="4251322"/>
            <a:ext cx="6413931" cy="23739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29C26C-AF22-254B-171C-9DFE499A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US" sz="2400" dirty="0">
                <a:solidFill>
                  <a:schemeClr val="tx1"/>
                </a:solidFill>
              </a:rPr>
              <a:t>Effective Properties (E)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D9F6B-1CB6-5528-0DDD-20FF1AA25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8"/>
            <a:ext cx="741730" cy="727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AFCA1B-01DD-5A36-C6FC-F35E093431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7" y="1251761"/>
            <a:ext cx="2841213" cy="29245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22BCD1-E177-92B1-F493-7420608E22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25" y="1251761"/>
            <a:ext cx="2841214" cy="29245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9CC540-D6BA-769B-BB90-64854CF00F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664" y="1251761"/>
            <a:ext cx="3088283" cy="29245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84897F-7FAE-C600-D70A-C72D7327608E}"/>
              </a:ext>
            </a:extLst>
          </p:cNvPr>
          <p:cNvCxnSpPr>
            <a:cxnSpLocks/>
          </p:cNvCxnSpPr>
          <p:nvPr/>
        </p:nvCxnSpPr>
        <p:spPr>
          <a:xfrm>
            <a:off x="80503" y="4238625"/>
            <a:ext cx="12050760" cy="0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C736B6-BB71-53A0-1846-9A055C1A9A71}"/>
              </a:ext>
            </a:extLst>
          </p:cNvPr>
          <p:cNvCxnSpPr>
            <a:cxnSpLocks/>
          </p:cNvCxnSpPr>
          <p:nvPr/>
        </p:nvCxnSpPr>
        <p:spPr>
          <a:xfrm>
            <a:off x="6405103" y="4362451"/>
            <a:ext cx="0" cy="2213609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B40070B-EBA1-E033-FCA9-4FAF6E3CDF80}"/>
              </a:ext>
            </a:extLst>
          </p:cNvPr>
          <p:cNvSpPr txBox="1"/>
          <p:nvPr/>
        </p:nvSpPr>
        <p:spPr>
          <a:xfrm>
            <a:off x="6405103" y="4238622"/>
            <a:ext cx="5881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Homogenous Isotropic Properties of Constituent Elements 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5CAD0FD-E5EC-918C-699C-F74EAB9C6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724991"/>
              </p:ext>
            </p:extLst>
          </p:nvPr>
        </p:nvGraphicFramePr>
        <p:xfrm>
          <a:off x="6513114" y="4884953"/>
          <a:ext cx="2568394" cy="130378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26146">
                  <a:extLst>
                    <a:ext uri="{9D8B030D-6E8A-4147-A177-3AD203B41FA5}">
                      <a16:colId xmlns:a16="http://schemas.microsoft.com/office/drawing/2014/main" val="3629665152"/>
                    </a:ext>
                  </a:extLst>
                </a:gridCol>
                <a:gridCol w="1742248">
                  <a:extLst>
                    <a:ext uri="{9D8B030D-6E8A-4147-A177-3AD203B41FA5}">
                      <a16:colId xmlns:a16="http://schemas.microsoft.com/office/drawing/2014/main" val="1793004471"/>
                    </a:ext>
                  </a:extLst>
                </a:gridCol>
              </a:tblGrid>
              <a:tr h="123876"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Properties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LY556 (Epoxy) and HY951/917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4371094"/>
                  </a:ext>
                </a:extLst>
              </a:tr>
              <a:tr h="53264"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91490" algn="l"/>
                        </a:tabLs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Curing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 hours 80</a:t>
                      </a:r>
                      <a:r>
                        <a:rPr lang="en-US" sz="9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post-cure 8 hours 140</a:t>
                      </a:r>
                      <a:r>
                        <a:rPr lang="en-US" sz="9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4781844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Viscosity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10000-12000 mPa s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15184808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Shelf Life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 years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95219588"/>
                  </a:ext>
                </a:extLst>
              </a:tr>
              <a:tr h="110490"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Modulus of Elasticity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3100 – 3300 MPa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3437037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Density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1.15 - 1.20 g/cm^3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67109367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61ED2CAE-D143-78E6-E033-1317368AF865}"/>
              </a:ext>
            </a:extLst>
          </p:cNvPr>
          <p:cNvSpPr txBox="1"/>
          <p:nvPr/>
        </p:nvSpPr>
        <p:spPr>
          <a:xfrm>
            <a:off x="6743429" y="6175950"/>
            <a:ext cx="2107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Epoxy and Hardener cured properties [12]</a:t>
            </a:r>
            <a:endParaRPr lang="en-US" sz="1000" dirty="0"/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EA483F8-9383-7680-2043-56906BC3C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633769"/>
              </p:ext>
            </p:extLst>
          </p:nvPr>
        </p:nvGraphicFramePr>
        <p:xfrm>
          <a:off x="9304340" y="4884953"/>
          <a:ext cx="2457450" cy="130378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10764902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643881488"/>
                    </a:ext>
                  </a:extLst>
                </a:gridCol>
              </a:tblGrid>
              <a:tr h="468111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Properties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Loose gravel high silica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6422425"/>
                  </a:ext>
                </a:extLst>
              </a:tr>
              <a:tr h="355857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Modulus of Elasticity (</a:t>
                      </a:r>
                      <a:r>
                        <a:rPr lang="en-US" sz="9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GPa</a:t>
                      </a: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(Max)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6.48 GPa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8198582"/>
                  </a:ext>
                </a:extLst>
              </a:tr>
              <a:tr h="308738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Poisson ratio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 – 0.35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1422498"/>
                  </a:ext>
                </a:extLst>
              </a:tr>
              <a:tr h="171076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Density g/cm</a:t>
                      </a:r>
                      <a:r>
                        <a:rPr lang="en-US" sz="900" kern="100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 – 1.52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1332609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8258AAB3-2708-8EB4-A46D-4DCCDC7F90D7}"/>
              </a:ext>
            </a:extLst>
          </p:cNvPr>
          <p:cNvSpPr txBox="1"/>
          <p:nvPr/>
        </p:nvSpPr>
        <p:spPr>
          <a:xfrm>
            <a:off x="9713915" y="6175950"/>
            <a:ext cx="16383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Sand Properties [13] </a:t>
            </a:r>
            <a:endParaRPr 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5AAEA9-EA88-570E-9B3D-40BE213342A5}"/>
              </a:ext>
            </a:extLst>
          </p:cNvPr>
          <p:cNvSpPr txBox="1"/>
          <p:nvPr/>
        </p:nvSpPr>
        <p:spPr>
          <a:xfrm>
            <a:off x="0" y="4129841"/>
            <a:ext cx="4634753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 and Conclusions</a:t>
            </a:r>
          </a:p>
          <a:p>
            <a:pPr marL="342900" indent="-342900" algn="just">
              <a:buClr>
                <a:schemeClr val="tx1"/>
              </a:buClr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Young’s Modulus Increased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an increase in Size(d) and Volume fraction of Inclusions (V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Volume fraction reduced matrix dominant property variations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quasi-isotropic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properties as observed up to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0.6 Vi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beyond which the material loses 3D isotropy which can be attributed to [14] Max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Random Dense Packing C</a:t>
            </a:r>
            <a:r>
              <a:rPr lang="en-US" sz="1400" b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=0.64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Spherical Inclusions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1A9F0C8-CE5B-C243-B1F0-72A6EADE6FA0}"/>
                  </a:ext>
                </a:extLst>
              </p:cNvPr>
              <p:cNvSpPr txBox="1"/>
              <p:nvPr/>
            </p:nvSpPr>
            <p:spPr>
              <a:xfrm>
                <a:off x="4700774" y="5208890"/>
                <a:ext cx="1605145" cy="2105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400" b="0" i="1" baseline="-2500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𝑉𝑚</m:t>
                      </m:r>
                    </m:oMath>
                  </m:oMathPara>
                </a14:m>
                <a:endParaRPr lang="en-US" sz="1400" baseline="-25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1A9F0C8-CE5B-C243-B1F0-72A6EADE6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774" y="5208890"/>
                <a:ext cx="1605145" cy="210507"/>
              </a:xfrm>
              <a:prstGeom prst="rect">
                <a:avLst/>
              </a:prstGeom>
              <a:blipFill>
                <a:blip r:embed="rId6"/>
                <a:stretch>
                  <a:fillRect b="-135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>
            <a:extLst>
              <a:ext uri="{FF2B5EF4-FFF2-40B4-BE49-F238E27FC236}">
                <a16:creationId xmlns:a16="http://schemas.microsoft.com/office/drawing/2014/main" id="{EAD77142-DFEE-3085-FF6E-1920CC3A41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30" y="1251760"/>
            <a:ext cx="3088283" cy="29245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41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795CA1-0932-8D9F-55C9-655DA32AF372}"/>
              </a:ext>
            </a:extLst>
          </p:cNvPr>
          <p:cNvSpPr/>
          <p:nvPr/>
        </p:nvSpPr>
        <p:spPr>
          <a:xfrm>
            <a:off x="42423" y="4251325"/>
            <a:ext cx="6413931" cy="23739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29C26C-AF22-254B-171C-9DFE499A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US" sz="2400" dirty="0">
                <a:solidFill>
                  <a:schemeClr val="tx1"/>
                </a:solidFill>
              </a:rPr>
              <a:t>Effective Properties (G)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D9F6B-1CB6-5528-0DDD-20FF1AA257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8"/>
            <a:ext cx="741730" cy="72762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84897F-7FAE-C600-D70A-C72D7327608E}"/>
              </a:ext>
            </a:extLst>
          </p:cNvPr>
          <p:cNvCxnSpPr>
            <a:cxnSpLocks/>
          </p:cNvCxnSpPr>
          <p:nvPr/>
        </p:nvCxnSpPr>
        <p:spPr>
          <a:xfrm>
            <a:off x="80503" y="4238625"/>
            <a:ext cx="12050760" cy="0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C736B6-BB71-53A0-1846-9A055C1A9A71}"/>
              </a:ext>
            </a:extLst>
          </p:cNvPr>
          <p:cNvCxnSpPr>
            <a:cxnSpLocks/>
          </p:cNvCxnSpPr>
          <p:nvPr/>
        </p:nvCxnSpPr>
        <p:spPr>
          <a:xfrm>
            <a:off x="6405103" y="4362451"/>
            <a:ext cx="0" cy="2213609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B40070B-EBA1-E033-FCA9-4FAF6E3CDF80}"/>
              </a:ext>
            </a:extLst>
          </p:cNvPr>
          <p:cNvSpPr txBox="1"/>
          <p:nvPr/>
        </p:nvSpPr>
        <p:spPr>
          <a:xfrm>
            <a:off x="6405103" y="4238622"/>
            <a:ext cx="5881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Homogenous Isotropic Properties of Constituent Elements 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5CAD0FD-E5EC-918C-699C-F74EAB9C6BB3}"/>
              </a:ext>
            </a:extLst>
          </p:cNvPr>
          <p:cNvGraphicFramePr>
            <a:graphicFrameLocks noGrp="1"/>
          </p:cNvGraphicFramePr>
          <p:nvPr/>
        </p:nvGraphicFramePr>
        <p:xfrm>
          <a:off x="6513114" y="4884953"/>
          <a:ext cx="2568394" cy="130378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26146">
                  <a:extLst>
                    <a:ext uri="{9D8B030D-6E8A-4147-A177-3AD203B41FA5}">
                      <a16:colId xmlns:a16="http://schemas.microsoft.com/office/drawing/2014/main" val="3629665152"/>
                    </a:ext>
                  </a:extLst>
                </a:gridCol>
                <a:gridCol w="1742248">
                  <a:extLst>
                    <a:ext uri="{9D8B030D-6E8A-4147-A177-3AD203B41FA5}">
                      <a16:colId xmlns:a16="http://schemas.microsoft.com/office/drawing/2014/main" val="1793004471"/>
                    </a:ext>
                  </a:extLst>
                </a:gridCol>
              </a:tblGrid>
              <a:tr h="123876"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Properties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LY556 (Epoxy) and HY951/917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4371094"/>
                  </a:ext>
                </a:extLst>
              </a:tr>
              <a:tr h="53264"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91490" algn="l"/>
                        </a:tabLs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Curing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 hours 80</a:t>
                      </a:r>
                      <a:r>
                        <a:rPr lang="en-US" sz="9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post-cure 8 hours 140</a:t>
                      </a:r>
                      <a:r>
                        <a:rPr lang="en-US" sz="900" kern="1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4781844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Viscosity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10000-12000 mPa s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15184808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Shelf Life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 years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95219588"/>
                  </a:ext>
                </a:extLst>
              </a:tr>
              <a:tr h="110490"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Modulus of Elasticity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3100 – 3300 MPa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3437037"/>
                  </a:ext>
                </a:extLst>
              </a:tr>
              <a:tr h="55880"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Density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1.15 - 1.20 g/cm^3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67109367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61ED2CAE-D143-78E6-E033-1317368AF865}"/>
              </a:ext>
            </a:extLst>
          </p:cNvPr>
          <p:cNvSpPr txBox="1"/>
          <p:nvPr/>
        </p:nvSpPr>
        <p:spPr>
          <a:xfrm>
            <a:off x="6743429" y="6175950"/>
            <a:ext cx="2107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Epoxy and Hardener cured properties [12]</a:t>
            </a:r>
            <a:endParaRPr lang="en-US" sz="1000" dirty="0"/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EA483F8-9383-7680-2043-56906BC3CD2B}"/>
              </a:ext>
            </a:extLst>
          </p:cNvPr>
          <p:cNvGraphicFramePr>
            <a:graphicFrameLocks noGrp="1"/>
          </p:cNvGraphicFramePr>
          <p:nvPr/>
        </p:nvGraphicFramePr>
        <p:xfrm>
          <a:off x="9304340" y="4884953"/>
          <a:ext cx="2457450" cy="130378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10764902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643881488"/>
                    </a:ext>
                  </a:extLst>
                </a:gridCol>
              </a:tblGrid>
              <a:tr h="468111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Properties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Loose gravel high silica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6422425"/>
                  </a:ext>
                </a:extLst>
              </a:tr>
              <a:tr h="355857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Modulus of Elasticity (</a:t>
                      </a:r>
                      <a:r>
                        <a:rPr lang="en-US" sz="9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GPa</a:t>
                      </a: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(Max)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6.48 GPa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8198582"/>
                  </a:ext>
                </a:extLst>
              </a:tr>
              <a:tr h="308738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Poisson ratio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 – 0.35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1422498"/>
                  </a:ext>
                </a:extLst>
              </a:tr>
              <a:tr h="171076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Density g/cm</a:t>
                      </a:r>
                      <a:r>
                        <a:rPr lang="en-US" sz="900" kern="100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 – 1.52</a:t>
                      </a:r>
                      <a:endParaRPr lang="en-US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1332609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8258AAB3-2708-8EB4-A46D-4DCCDC7F90D7}"/>
              </a:ext>
            </a:extLst>
          </p:cNvPr>
          <p:cNvSpPr txBox="1"/>
          <p:nvPr/>
        </p:nvSpPr>
        <p:spPr>
          <a:xfrm>
            <a:off x="9713915" y="6175950"/>
            <a:ext cx="16383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Sand Properties [13] </a:t>
            </a:r>
            <a:endParaRPr 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5AAEA9-EA88-570E-9B3D-40BE213342A5}"/>
              </a:ext>
            </a:extLst>
          </p:cNvPr>
          <p:cNvSpPr txBox="1"/>
          <p:nvPr/>
        </p:nvSpPr>
        <p:spPr>
          <a:xfrm>
            <a:off x="0" y="4300949"/>
            <a:ext cx="3587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 and Conclusions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Shear Modulus Increased as an increase in Size(d) and Volume fraction of Inclusions (V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inclusions provide better resistance to shear deformation.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matrix ability to undergo shear is thereby limited resulting in increase shear modulus.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1A9F0C8-CE5B-C243-B1F0-72A6EADE6FA0}"/>
                  </a:ext>
                </a:extLst>
              </p:cNvPr>
              <p:cNvSpPr txBox="1"/>
              <p:nvPr/>
            </p:nvSpPr>
            <p:spPr>
              <a:xfrm>
                <a:off x="3744395" y="4692716"/>
                <a:ext cx="2651880" cy="108786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br>
                  <a:rPr lang="en-US" sz="14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4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4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2(1+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400" b="0" i="1" baseline="-2500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2(1+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𝑉𝑚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400" b="0" i="1" baseline="-2500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𝑉𝑚</m:t>
                      </m:r>
                    </m:oMath>
                  </m:oMathPara>
                </a14:m>
                <a:endParaRPr lang="en-US" sz="1400" baseline="-25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1A9F0C8-CE5B-C243-B1F0-72A6EADE6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395" y="4692716"/>
                <a:ext cx="2651880" cy="108786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58DDDD1-96FB-BCE7-772C-1F874FF6B7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3" y="1077417"/>
            <a:ext cx="3972464" cy="3036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E1CBE-7EC2-D034-5BAA-52A7582481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99" y="1075602"/>
            <a:ext cx="3967751" cy="3036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DA9877-5C6D-059D-037C-F1EE863CB9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15" y="1062902"/>
            <a:ext cx="3934385" cy="30367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7703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29C26C-AF22-254B-171C-9DFE499A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US" sz="32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Findings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D9F6B-1CB6-5528-0DDD-20FF1AA25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D185D4-6D8C-89BA-4AE7-F043A7E86DD4}"/>
              </a:ext>
            </a:extLst>
          </p:cNvPr>
          <p:cNvSpPr txBox="1"/>
          <p:nvPr/>
        </p:nvSpPr>
        <p:spPr>
          <a:xfrm>
            <a:off x="271282" y="1013144"/>
            <a:ext cx="530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EH150 and ER099 Tensile and Impact Test Results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6B5F9A8-E173-C11A-7D8B-6552453E8433}"/>
              </a:ext>
            </a:extLst>
          </p:cNvPr>
          <p:cNvSpPr/>
          <p:nvPr/>
        </p:nvSpPr>
        <p:spPr>
          <a:xfrm>
            <a:off x="271282" y="5378131"/>
            <a:ext cx="3743324" cy="9334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30% sand –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MPa (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% increase)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40% sand –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MPa (120% increase)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50% sand –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MPa (125% increase)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EBF492-08B8-F3ED-D65D-B43A51B33AA4}"/>
              </a:ext>
            </a:extLst>
          </p:cNvPr>
          <p:cNvSpPr/>
          <p:nvPr/>
        </p:nvSpPr>
        <p:spPr>
          <a:xfrm>
            <a:off x="4572001" y="5378131"/>
            <a:ext cx="3605396" cy="9334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40% sand –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J/m (7% increase)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50% sand –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135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J/m (32% increase)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862712-891C-78C9-DBBA-3DA94F661D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48" y="1416208"/>
            <a:ext cx="4166640" cy="38046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5463B-1444-C0EE-52AB-D134529B1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621" y="1416208"/>
            <a:ext cx="4160750" cy="380467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4AF50-CF20-70E7-A4C6-34F12D72A3DF}"/>
              </a:ext>
            </a:extLst>
          </p:cNvPr>
          <p:cNvCxnSpPr/>
          <p:nvPr/>
        </p:nvCxnSpPr>
        <p:spPr>
          <a:xfrm>
            <a:off x="8720666" y="1351698"/>
            <a:ext cx="0" cy="492760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6E4829-C95C-7071-9110-DA2C4D32E92C}"/>
              </a:ext>
            </a:extLst>
          </p:cNvPr>
          <p:cNvSpPr txBox="1"/>
          <p:nvPr/>
        </p:nvSpPr>
        <p:spPr>
          <a:xfrm>
            <a:off x="8882743" y="1106432"/>
            <a:ext cx="377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Drawbacks/  Observations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AB846C-269A-95CC-1FAD-1686B219DB31}"/>
              </a:ext>
            </a:extLst>
          </p:cNvPr>
          <p:cNvSpPr txBox="1"/>
          <p:nvPr/>
        </p:nvSpPr>
        <p:spPr>
          <a:xfrm>
            <a:off x="8882742" y="1485585"/>
            <a:ext cx="2986461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Settling of sand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bonding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Shrinking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Trapped air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strength affected by post-curing.</a:t>
            </a:r>
          </a:p>
        </p:txBody>
      </p:sp>
    </p:spTree>
    <p:extLst>
      <p:ext uri="{BB962C8B-B14F-4D97-AF65-F5344CB8AC3E}">
        <p14:creationId xmlns:p14="http://schemas.microsoft.com/office/powerpoint/2010/main" val="3909041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24501</TotalTime>
  <Words>5496</Words>
  <Application>Microsoft Office PowerPoint</Application>
  <PresentationFormat>Widescreen</PresentationFormat>
  <Paragraphs>1004</Paragraphs>
  <Slides>45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Arial Black</vt:lpstr>
      <vt:lpstr>Calibri</vt:lpstr>
      <vt:lpstr>Cambria Math</vt:lpstr>
      <vt:lpstr>Courier New</vt:lpstr>
      <vt:lpstr>Times New Roman</vt:lpstr>
      <vt:lpstr>Wingdings</vt:lpstr>
      <vt:lpstr>Custom Design</vt:lpstr>
      <vt:lpstr>1_Custom Design</vt:lpstr>
      <vt:lpstr>PowerPoint Presentation</vt:lpstr>
      <vt:lpstr>Methodology</vt:lpstr>
      <vt:lpstr>Motivation</vt:lpstr>
      <vt:lpstr>Layered Systems Issues</vt:lpstr>
      <vt:lpstr>Conceptualization</vt:lpstr>
      <vt:lpstr>Effective Properties Extraction</vt:lpstr>
      <vt:lpstr>Effective Properties (E)</vt:lpstr>
      <vt:lpstr>Effective Properties (G)</vt:lpstr>
      <vt:lpstr>Results and Findings</vt:lpstr>
      <vt:lpstr>Results and Findings</vt:lpstr>
      <vt:lpstr>Results and Findings</vt:lpstr>
      <vt:lpstr>Results and Findings</vt:lpstr>
      <vt:lpstr>Microstructural Analysis</vt:lpstr>
      <vt:lpstr>Typical Ballistic Structure Design Criteria</vt:lpstr>
      <vt:lpstr>Impacted Structures (Simulation Studies)</vt:lpstr>
      <vt:lpstr>Boundary Conditions and Meshing</vt:lpstr>
      <vt:lpstr>K.E. Vs D.O.P. Studies (20mm)</vt:lpstr>
      <vt:lpstr>Rebound Characterization</vt:lpstr>
      <vt:lpstr>Rebound Characterization</vt:lpstr>
      <vt:lpstr>K.E. Vs D.O.P. (40mm)</vt:lpstr>
      <vt:lpstr>Back face Signature Characterization</vt:lpstr>
      <vt:lpstr>S.E.A Optimization Approach</vt:lpstr>
      <vt:lpstr>PowerPoint Presentation</vt:lpstr>
      <vt:lpstr>PowerPoint Presentation</vt:lpstr>
      <vt:lpstr>References</vt:lpstr>
      <vt:lpstr>PowerPoint Presentation</vt:lpstr>
      <vt:lpstr>D.O.P Vs Time</vt:lpstr>
      <vt:lpstr>D.O.P Vs Time</vt:lpstr>
      <vt:lpstr>Typical Ballistic Structure Design Criteria</vt:lpstr>
      <vt:lpstr>Conferences and Proceedings</vt:lpstr>
      <vt:lpstr>Literature Survey</vt:lpstr>
      <vt:lpstr>Objective</vt:lpstr>
      <vt:lpstr>Materials</vt:lpstr>
      <vt:lpstr>Preliminary Projectile Impact Studies</vt:lpstr>
      <vt:lpstr>Preliminary Projectile Impact Studies</vt:lpstr>
      <vt:lpstr>Preliminary Projectile Impact Studies</vt:lpstr>
      <vt:lpstr>Manufacturing Procedure-2</vt:lpstr>
      <vt:lpstr>Manufacturing Procedure-2</vt:lpstr>
      <vt:lpstr>Manufacturing Procedure-1</vt:lpstr>
      <vt:lpstr>Contents</vt:lpstr>
      <vt:lpstr>K.E. Vs Time</vt:lpstr>
      <vt:lpstr>K.E. Vs Time</vt:lpstr>
      <vt:lpstr>Boundary Conditions and Meshing</vt:lpstr>
      <vt:lpstr>Impacted Structures and Geometry</vt:lpstr>
      <vt:lpstr>Impacted Structures and Geometry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Shukla Mondal</dc:creator>
  <cp:lastModifiedBy>MANAS THAKUR</cp:lastModifiedBy>
  <cp:revision>1044</cp:revision>
  <dcterms:created xsi:type="dcterms:W3CDTF">2019-06-11T05:35:51Z</dcterms:created>
  <dcterms:modified xsi:type="dcterms:W3CDTF">2024-12-17T04:43:01Z</dcterms:modified>
</cp:coreProperties>
</file>